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 id="2147483720" r:id="rId5"/>
    <p:sldMasterId id="2147483732" r:id="rId6"/>
    <p:sldMasterId id="2147483744" r:id="rId7"/>
    <p:sldMasterId id="2147483756" r:id="rId8"/>
  </p:sldMasterIdLst>
  <p:notesMasterIdLst>
    <p:notesMasterId r:id="rId142"/>
  </p:notesMasterIdLst>
  <p:handoutMasterIdLst>
    <p:handoutMasterId r:id="rId143"/>
  </p:handoutMasterIdLst>
  <p:sldIdLst>
    <p:sldId id="256" r:id="rId9"/>
    <p:sldId id="303" r:id="rId10"/>
    <p:sldId id="620" r:id="rId11"/>
    <p:sldId id="379" r:id="rId12"/>
    <p:sldId id="530" r:id="rId13"/>
    <p:sldId id="512" r:id="rId14"/>
    <p:sldId id="521" r:id="rId15"/>
    <p:sldId id="627" r:id="rId16"/>
    <p:sldId id="628" r:id="rId17"/>
    <p:sldId id="544" r:id="rId18"/>
    <p:sldId id="632" r:id="rId19"/>
    <p:sldId id="633" r:id="rId20"/>
    <p:sldId id="634" r:id="rId21"/>
    <p:sldId id="635" r:id="rId22"/>
    <p:sldId id="636" r:id="rId23"/>
    <p:sldId id="660" r:id="rId24"/>
    <p:sldId id="637" r:id="rId25"/>
    <p:sldId id="601" r:id="rId26"/>
    <p:sldId id="531" r:id="rId27"/>
    <p:sldId id="462" r:id="rId28"/>
    <p:sldId id="581" r:id="rId29"/>
    <p:sldId id="639" r:id="rId30"/>
    <p:sldId id="582" r:id="rId31"/>
    <p:sldId id="659" r:id="rId32"/>
    <p:sldId id="463" r:id="rId33"/>
    <p:sldId id="679" r:id="rId34"/>
    <p:sldId id="538" r:id="rId35"/>
    <p:sldId id="645" r:id="rId36"/>
    <p:sldId id="655" r:id="rId37"/>
    <p:sldId id="680" r:id="rId38"/>
    <p:sldId id="653" r:id="rId39"/>
    <p:sldId id="439" r:id="rId40"/>
    <p:sldId id="491" r:id="rId41"/>
    <p:sldId id="275" r:id="rId42"/>
    <p:sldId id="302" r:id="rId43"/>
    <p:sldId id="666" r:id="rId44"/>
    <p:sldId id="667" r:id="rId45"/>
    <p:sldId id="668" r:id="rId46"/>
    <p:sldId id="567" r:id="rId47"/>
    <p:sldId id="385" r:id="rId48"/>
    <p:sldId id="472" r:id="rId49"/>
    <p:sldId id="406" r:id="rId50"/>
    <p:sldId id="611" r:id="rId51"/>
    <p:sldId id="612" r:id="rId52"/>
    <p:sldId id="479" r:id="rId53"/>
    <p:sldId id="536" r:id="rId54"/>
    <p:sldId id="441" r:id="rId55"/>
    <p:sldId id="408" r:id="rId56"/>
    <p:sldId id="409" r:id="rId57"/>
    <p:sldId id="410" r:id="rId58"/>
    <p:sldId id="619" r:id="rId59"/>
    <p:sldId id="411" r:id="rId60"/>
    <p:sldId id="545" r:id="rId61"/>
    <p:sldId id="412" r:id="rId62"/>
    <p:sldId id="551" r:id="rId63"/>
    <p:sldId id="465" r:id="rId64"/>
    <p:sldId id="466" r:id="rId65"/>
    <p:sldId id="609" r:id="rId66"/>
    <p:sldId id="475" r:id="rId67"/>
    <p:sldId id="468" r:id="rId68"/>
    <p:sldId id="361" r:id="rId69"/>
    <p:sldId id="360" r:id="rId70"/>
    <p:sldId id="677" r:id="rId71"/>
    <p:sldId id="487" r:id="rId72"/>
    <p:sldId id="548" r:id="rId73"/>
    <p:sldId id="372" r:id="rId74"/>
    <p:sldId id="375" r:id="rId75"/>
    <p:sldId id="370" r:id="rId76"/>
    <p:sldId id="371" r:id="rId77"/>
    <p:sldId id="513" r:id="rId78"/>
    <p:sldId id="557" r:id="rId79"/>
    <p:sldId id="669" r:id="rId80"/>
    <p:sldId id="638" r:id="rId81"/>
    <p:sldId id="560" r:id="rId82"/>
    <p:sldId id="607" r:id="rId83"/>
    <p:sldId id="608" r:id="rId84"/>
    <p:sldId id="670" r:id="rId85"/>
    <p:sldId id="671" r:id="rId86"/>
    <p:sldId id="362" r:id="rId87"/>
    <p:sldId id="337" r:id="rId88"/>
    <p:sldId id="640" r:id="rId89"/>
    <p:sldId id="641" r:id="rId90"/>
    <p:sldId id="364" r:id="rId91"/>
    <p:sldId id="642" r:id="rId92"/>
    <p:sldId id="562" r:id="rId93"/>
    <p:sldId id="555" r:id="rId94"/>
    <p:sldId id="469" r:id="rId95"/>
    <p:sldId id="566" r:id="rId96"/>
    <p:sldId id="568" r:id="rId97"/>
    <p:sldId id="672" r:id="rId98"/>
    <p:sldId id="673" r:id="rId99"/>
    <p:sldId id="675" r:id="rId100"/>
    <p:sldId id="335" r:id="rId101"/>
    <p:sldId id="339" r:id="rId102"/>
    <p:sldId id="576" r:id="rId103"/>
    <p:sldId id="514" r:id="rId104"/>
    <p:sldId id="630" r:id="rId105"/>
    <p:sldId id="580" r:id="rId106"/>
    <p:sldId id="341" r:id="rId107"/>
    <p:sldId id="583" r:id="rId108"/>
    <p:sldId id="584" r:id="rId109"/>
    <p:sldId id="518" r:id="rId110"/>
    <p:sldId id="349" r:id="rId111"/>
    <p:sldId id="631" r:id="rId112"/>
    <p:sldId id="644" r:id="rId113"/>
    <p:sldId id="587" r:id="rId114"/>
    <p:sldId id="564" r:id="rId115"/>
    <p:sldId id="561" r:id="rId116"/>
    <p:sldId id="586" r:id="rId117"/>
    <p:sldId id="588" r:id="rId118"/>
    <p:sldId id="678" r:id="rId119"/>
    <p:sldId id="520" r:id="rId120"/>
    <p:sldId id="532" r:id="rId121"/>
    <p:sldId id="598" r:id="rId122"/>
    <p:sldId id="549" r:id="rId123"/>
    <p:sldId id="488" r:id="rId124"/>
    <p:sldId id="662" r:id="rId125"/>
    <p:sldId id="664" r:id="rId126"/>
    <p:sldId id="572" r:id="rId127"/>
    <p:sldId id="591" r:id="rId128"/>
    <p:sldId id="614" r:id="rId129"/>
    <p:sldId id="615" r:id="rId130"/>
    <p:sldId id="618" r:id="rId131"/>
    <p:sldId id="453" r:id="rId132"/>
    <p:sldId id="434" r:id="rId133"/>
    <p:sldId id="613" r:id="rId134"/>
    <p:sldId id="436" r:id="rId135"/>
    <p:sldId id="552" r:id="rId136"/>
    <p:sldId id="550" r:id="rId137"/>
    <p:sldId id="658" r:id="rId138"/>
    <p:sldId id="528" r:id="rId139"/>
    <p:sldId id="460" r:id="rId140"/>
    <p:sldId id="305" r:id="rId1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B3CAED5-8CEC-4D54-9877-57C7E2CB9574}">
          <p14:sldIdLst>
            <p14:sldId id="256"/>
            <p14:sldId id="303"/>
            <p14:sldId id="620"/>
            <p14:sldId id="379"/>
          </p14:sldIdLst>
        </p14:section>
        <p14:section name="NTD Overview" id="{34881372-CD34-4EA3-A86B-B564CFDF4B7A}">
          <p14:sldIdLst>
            <p14:sldId id="530"/>
            <p14:sldId id="512"/>
            <p14:sldId id="521"/>
            <p14:sldId id="627"/>
            <p14:sldId id="628"/>
            <p14:sldId id="544"/>
          </p14:sldIdLst>
        </p14:section>
        <p14:section name="2018 Changes and Clarifications" id="{7CAEDFD9-8F6B-4470-A2F2-2385A59AADFC}">
          <p14:sldIdLst>
            <p14:sldId id="632"/>
            <p14:sldId id="633"/>
            <p14:sldId id="634"/>
            <p14:sldId id="635"/>
            <p14:sldId id="636"/>
            <p14:sldId id="660"/>
            <p14:sldId id="637"/>
            <p14:sldId id="601"/>
            <p14:sldId id="531"/>
            <p14:sldId id="462"/>
            <p14:sldId id="581"/>
            <p14:sldId id="639"/>
            <p14:sldId id="582"/>
            <p14:sldId id="659"/>
            <p14:sldId id="463"/>
            <p14:sldId id="679"/>
          </p14:sldIdLst>
        </p14:section>
        <p14:section name="TAM" id="{C4A0CC01-B423-455B-AEFE-3DC74148D4D6}">
          <p14:sldIdLst>
            <p14:sldId id="538"/>
            <p14:sldId id="645"/>
            <p14:sldId id="655"/>
            <p14:sldId id="680"/>
            <p14:sldId id="653"/>
          </p14:sldIdLst>
        </p14:section>
        <p14:section name="Interface Review and User Management" id="{DC41477C-58A7-4654-9515-D79911B2638D}">
          <p14:sldIdLst>
            <p14:sldId id="439"/>
            <p14:sldId id="491"/>
            <p14:sldId id="275"/>
            <p14:sldId id="302"/>
            <p14:sldId id="666"/>
            <p14:sldId id="667"/>
            <p14:sldId id="668"/>
            <p14:sldId id="567"/>
            <p14:sldId id="385"/>
            <p14:sldId id="472"/>
            <p14:sldId id="406"/>
            <p14:sldId id="611"/>
            <p14:sldId id="612"/>
            <p14:sldId id="479"/>
            <p14:sldId id="536"/>
          </p14:sldIdLst>
        </p14:section>
        <p14:section name="Report Year Kickoff" id="{1573EFCB-B9D1-4A28-A4A6-B4FF72C82935}">
          <p14:sldIdLst>
            <p14:sldId id="441"/>
            <p14:sldId id="408"/>
            <p14:sldId id="409"/>
            <p14:sldId id="410"/>
            <p14:sldId id="619"/>
            <p14:sldId id="411"/>
            <p14:sldId id="545"/>
            <p14:sldId id="412"/>
          </p14:sldIdLst>
        </p14:section>
        <p14:section name="Completing the 2018 Annual Report" id="{1A5A0BB6-DE6C-4E7A-8A00-B69DB5CFE65A}">
          <p14:sldIdLst>
            <p14:sldId id="551"/>
            <p14:sldId id="465"/>
            <p14:sldId id="466"/>
            <p14:sldId id="609"/>
            <p14:sldId id="475"/>
            <p14:sldId id="468"/>
          </p14:sldIdLst>
        </p14:section>
        <p14:section name="Subrecipient Types and Forms" id="{D0D0130B-F786-463E-A6FD-46BF601C1C1E}">
          <p14:sldIdLst>
            <p14:sldId id="361"/>
            <p14:sldId id="360"/>
            <p14:sldId id="677"/>
            <p14:sldId id="487"/>
            <p14:sldId id="548"/>
          </p14:sldIdLst>
        </p14:section>
        <p14:section name="B-10" id="{FD5B51CE-5B16-443E-B976-3DC464AF83F8}">
          <p14:sldIdLst>
            <p14:sldId id="372"/>
            <p14:sldId id="375"/>
          </p14:sldIdLst>
        </p14:section>
        <p14:section name="A-10" id="{66B62FE5-849A-4765-A373-ECBBCFA421E4}">
          <p14:sldIdLst>
            <p14:sldId id="370"/>
            <p14:sldId id="371"/>
            <p14:sldId id="513"/>
          </p14:sldIdLst>
        </p14:section>
        <p14:section name="A-15" id="{53DD2331-ECE4-47CD-A56C-0AE8DAD15060}">
          <p14:sldIdLst>
            <p14:sldId id="557"/>
            <p14:sldId id="669"/>
            <p14:sldId id="638"/>
            <p14:sldId id="560"/>
            <p14:sldId id="607"/>
            <p14:sldId id="608"/>
            <p14:sldId id="670"/>
            <p14:sldId id="671"/>
          </p14:sldIdLst>
        </p14:section>
        <p14:section name="A-30" id="{2B7F2DC7-414B-43B3-BACA-DCA17FC55057}">
          <p14:sldIdLst>
            <p14:sldId id="362"/>
            <p14:sldId id="337"/>
            <p14:sldId id="640"/>
            <p14:sldId id="641"/>
            <p14:sldId id="364"/>
            <p14:sldId id="642"/>
            <p14:sldId id="562"/>
            <p14:sldId id="555"/>
            <p14:sldId id="469"/>
          </p14:sldIdLst>
        </p14:section>
        <p14:section name="A-35" id="{A0866299-E1E1-46FA-A05F-17B6992EBB18}">
          <p14:sldIdLst>
            <p14:sldId id="566"/>
            <p14:sldId id="568"/>
            <p14:sldId id="672"/>
            <p14:sldId id="673"/>
            <p14:sldId id="675"/>
          </p14:sldIdLst>
        </p14:section>
        <p14:section name="RR-20 RGPT" id="{62096A2C-7AF7-4B51-8AA1-169368C7B034}">
          <p14:sldIdLst>
            <p14:sldId id="335"/>
            <p14:sldId id="339"/>
            <p14:sldId id="576"/>
            <p14:sldId id="514"/>
            <p14:sldId id="630"/>
            <p14:sldId id="580"/>
            <p14:sldId id="341"/>
            <p14:sldId id="583"/>
            <p14:sldId id="584"/>
            <p14:sldId id="518"/>
            <p14:sldId id="349"/>
            <p14:sldId id="631"/>
            <p14:sldId id="644"/>
            <p14:sldId id="587"/>
            <p14:sldId id="564"/>
            <p14:sldId id="561"/>
            <p14:sldId id="586"/>
            <p14:sldId id="588"/>
          </p14:sldIdLst>
        </p14:section>
        <p14:section name="Reporting Issues" id="{27ABE78D-73B9-477C-8374-A4C08A3B9C5C}">
          <p14:sldIdLst>
            <p14:sldId id="678"/>
            <p14:sldId id="520"/>
            <p14:sldId id="532"/>
            <p14:sldId id="598"/>
            <p14:sldId id="549"/>
            <p14:sldId id="488"/>
          </p14:sldIdLst>
        </p14:section>
        <p14:section name="RU-30" id="{20F53132-488F-4CED-B147-7DD8E1797EA0}">
          <p14:sldIdLst>
            <p14:sldId id="662"/>
            <p14:sldId id="664"/>
          </p14:sldIdLst>
        </p14:section>
        <p14:section name="A-90" id="{4A4A320B-9A12-4BB5-98B0-7DB098B9ED89}">
          <p14:sldIdLst>
            <p14:sldId id="572"/>
            <p14:sldId id="591"/>
            <p14:sldId id="614"/>
            <p14:sldId id="615"/>
            <p14:sldId id="618"/>
          </p14:sldIdLst>
        </p14:section>
        <p14:section name="Submission" id="{3C81445E-0260-4885-9036-B5C60BA1B94E}">
          <p14:sldIdLst>
            <p14:sldId id="453"/>
            <p14:sldId id="434"/>
            <p14:sldId id="613"/>
            <p14:sldId id="436"/>
          </p14:sldIdLst>
        </p14:section>
        <p14:section name="Closeout Procedures" id="{8AF3B648-A24B-467D-A25F-11D7989D0256}">
          <p14:sldIdLst>
            <p14:sldId id="552"/>
            <p14:sldId id="550"/>
            <p14:sldId id="658"/>
            <p14:sldId id="528"/>
            <p14:sldId id="460"/>
          </p14:sldIdLst>
        </p14:section>
        <p14:section name="Conclusion" id="{9E6B8393-922F-44CD-AF0B-F89622ED1185}">
          <p14:sldIdLst>
            <p14:sldId id="3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pos="29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T. Jenks" initials="MTJ" lastIdx="2" clrIdx="0"/>
  <p:cmAuthor id="7" name="Courtney Springer" initials="CS" lastIdx="6" clrIdx="7">
    <p:extLst>
      <p:ext uri="{19B8F6BF-5375-455C-9EA6-DF929625EA0E}">
        <p15:presenceInfo xmlns:p15="http://schemas.microsoft.com/office/powerpoint/2012/main" userId="e978b66be3ffa5ed" providerId="Windows Live"/>
      </p:ext>
    </p:extLst>
  </p:cmAuthor>
  <p:cmAuthor id="1" name="Josh_BCG" initials="JJM" lastIdx="3" clrIdx="1">
    <p:extLst/>
  </p:cmAuthor>
  <p:cmAuthor id="2" name="Joseph Eldredge" initials="JD" lastIdx="9" clrIdx="2"/>
  <p:cmAuthor id="3" name="Loucas Lamkin" initials="LL" lastIdx="1" clrIdx="3"/>
  <p:cmAuthor id="4" name="Mary Jenks" initials="MJ" lastIdx="3" clrIdx="4">
    <p:extLst/>
  </p:cmAuthor>
  <p:cmAuthor id="5" name="Joseph Eldredge" initials="JE" lastIdx="2" clrIdx="5">
    <p:extLst>
      <p:ext uri="{19B8F6BF-5375-455C-9EA6-DF929625EA0E}">
        <p15:presenceInfo xmlns:p15="http://schemas.microsoft.com/office/powerpoint/2012/main" userId="7d67a690bb688da6" providerId="Windows Live"/>
      </p:ext>
    </p:extLst>
  </p:cmAuthor>
  <p:cmAuthor id="6" name="Bailey Bowen" initials="BB" lastIdx="15" clrIdx="6">
    <p:extLst>
      <p:ext uri="{19B8F6BF-5375-455C-9EA6-DF929625EA0E}">
        <p15:presenceInfo xmlns:p15="http://schemas.microsoft.com/office/powerpoint/2012/main" userId="193847eec124d4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0C9"/>
    <a:srgbClr val="FAFAFA"/>
    <a:srgbClr val="FFFFFF"/>
    <a:srgbClr val="003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02" autoAdjust="0"/>
    <p:restoredTop sz="82339" autoAdjust="0"/>
  </p:normalViewPr>
  <p:slideViewPr>
    <p:cSldViewPr>
      <p:cViewPr varScale="1">
        <p:scale>
          <a:sx n="77" d="100"/>
          <a:sy n="77" d="100"/>
        </p:scale>
        <p:origin x="2358" y="96"/>
      </p:cViewPr>
      <p:guideLst>
        <p:guide orient="horz" pos="2160"/>
        <p:guide pos="2880"/>
        <p:guide pos="2980"/>
      </p:guideLst>
    </p:cSldViewPr>
  </p:slideViewPr>
  <p:notesTextViewPr>
    <p:cViewPr>
      <p:scale>
        <a:sx n="1" d="1"/>
        <a:sy n="1" d="1"/>
      </p:scale>
      <p:origin x="0" y="0"/>
    </p:cViewPr>
  </p:notesTextViewPr>
  <p:sorterViewPr>
    <p:cViewPr>
      <p:scale>
        <a:sx n="100" d="100"/>
        <a:sy n="100" d="100"/>
      </p:scale>
      <p:origin x="0" y="-584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slide" Target="slides/slide125.xml"/><Relationship Id="rId138" Type="http://schemas.openxmlformats.org/officeDocument/2006/relationships/slide" Target="slides/slide130.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28" Type="http://schemas.openxmlformats.org/officeDocument/2006/relationships/slide" Target="slides/slide120.xml"/><Relationship Id="rId144" Type="http://schemas.openxmlformats.org/officeDocument/2006/relationships/commentAuthors" Target="commentAuthors.xml"/><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113" Type="http://schemas.openxmlformats.org/officeDocument/2006/relationships/slide" Target="slides/slide105.xml"/><Relationship Id="rId118" Type="http://schemas.openxmlformats.org/officeDocument/2006/relationships/slide" Target="slides/slide110.xml"/><Relationship Id="rId134" Type="http://schemas.openxmlformats.org/officeDocument/2006/relationships/slide" Target="slides/slide126.xml"/><Relationship Id="rId139" Type="http://schemas.openxmlformats.org/officeDocument/2006/relationships/slide" Target="slides/slide131.xml"/><Relationship Id="rId80" Type="http://schemas.openxmlformats.org/officeDocument/2006/relationships/slide" Target="slides/slide72.xml"/><Relationship Id="rId85" Type="http://schemas.openxmlformats.org/officeDocument/2006/relationships/slide" Target="slides/slide77.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slide" Target="slides/slide95.xml"/><Relationship Id="rId108" Type="http://schemas.openxmlformats.org/officeDocument/2006/relationships/slide" Target="slides/slide100.xml"/><Relationship Id="rId116" Type="http://schemas.openxmlformats.org/officeDocument/2006/relationships/slide" Target="slides/slide108.xml"/><Relationship Id="rId124" Type="http://schemas.openxmlformats.org/officeDocument/2006/relationships/slide" Target="slides/slide116.xml"/><Relationship Id="rId129" Type="http://schemas.openxmlformats.org/officeDocument/2006/relationships/slide" Target="slides/slide121.xml"/><Relationship Id="rId137" Type="http://schemas.openxmlformats.org/officeDocument/2006/relationships/slide" Target="slides/slide12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11" Type="http://schemas.openxmlformats.org/officeDocument/2006/relationships/slide" Target="slides/slide103.xml"/><Relationship Id="rId132" Type="http://schemas.openxmlformats.org/officeDocument/2006/relationships/slide" Target="slides/slide124.xml"/><Relationship Id="rId140" Type="http://schemas.openxmlformats.org/officeDocument/2006/relationships/slide" Target="slides/slide132.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slide" Target="slides/slide98.xml"/><Relationship Id="rId114" Type="http://schemas.openxmlformats.org/officeDocument/2006/relationships/slide" Target="slides/slide106.xml"/><Relationship Id="rId119" Type="http://schemas.openxmlformats.org/officeDocument/2006/relationships/slide" Target="slides/slide111.xml"/><Relationship Id="rId127" Type="http://schemas.openxmlformats.org/officeDocument/2006/relationships/slide" Target="slides/slide11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130" Type="http://schemas.openxmlformats.org/officeDocument/2006/relationships/slide" Target="slides/slide122.xml"/><Relationship Id="rId135" Type="http://schemas.openxmlformats.org/officeDocument/2006/relationships/slide" Target="slides/slide127.xml"/><Relationship Id="rId143" Type="http://schemas.openxmlformats.org/officeDocument/2006/relationships/handoutMaster" Target="handoutMasters/handoutMaster1.xml"/><Relationship Id="rId14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slide" Target="slides/slide117.xml"/><Relationship Id="rId141" Type="http://schemas.openxmlformats.org/officeDocument/2006/relationships/slide" Target="slides/slide133.xml"/><Relationship Id="rId14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131" Type="http://schemas.openxmlformats.org/officeDocument/2006/relationships/slide" Target="slides/slide123.xml"/><Relationship Id="rId136" Type="http://schemas.openxmlformats.org/officeDocument/2006/relationships/slide" Target="slides/slide128.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26" Type="http://schemas.openxmlformats.org/officeDocument/2006/relationships/slide" Target="slides/slide118.xml"/><Relationship Id="rId14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14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1AE50B-911D-4196-BC0E-931EFE9DD68B}" type="datetimeFigureOut">
              <a:rPr lang="en-US" smtClean="0"/>
              <a:t>9/5/2019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FAC0FB-311B-4068-8462-BF91654C3627}" type="slidenum">
              <a:rPr lang="en-US" smtClean="0"/>
              <a:t>‹#›</a:t>
            </a:fld>
            <a:endParaRPr lang="en-US" dirty="0"/>
          </a:p>
        </p:txBody>
      </p:sp>
    </p:spTree>
    <p:extLst>
      <p:ext uri="{BB962C8B-B14F-4D97-AF65-F5344CB8AC3E}">
        <p14:creationId xmlns:p14="http://schemas.microsoft.com/office/powerpoint/2010/main" val="4266538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DFEED4-88B6-4028-98C7-C3E835522F7F}" type="datetimeFigureOut">
              <a:rPr lang="en-US" smtClean="0"/>
              <a:t>9/5/2019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FEC2E7-9A7D-4DAA-97F3-BD07381F8247}" type="slidenum">
              <a:rPr lang="en-US" smtClean="0"/>
              <a:t>‹#›</a:t>
            </a:fld>
            <a:endParaRPr lang="en-US" dirty="0"/>
          </a:p>
        </p:txBody>
      </p:sp>
    </p:spTree>
    <p:extLst>
      <p:ext uri="{BB962C8B-B14F-4D97-AF65-F5344CB8AC3E}">
        <p14:creationId xmlns:p14="http://schemas.microsoft.com/office/powerpoint/2010/main" val="2742637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a:t>
            </a:fld>
            <a:endParaRPr lang="en-US" dirty="0"/>
          </a:p>
        </p:txBody>
      </p:sp>
    </p:spTree>
    <p:extLst>
      <p:ext uri="{BB962C8B-B14F-4D97-AF65-F5344CB8AC3E}">
        <p14:creationId xmlns:p14="http://schemas.microsoft.com/office/powerpoint/2010/main" val="1606339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Agencies have used:</a:t>
            </a:r>
          </a:p>
          <a:p>
            <a:pPr marL="742950" lvl="1" indent="-285750">
              <a:buFont typeface="Arial" panose="020B0604020202020204" pitchFamily="34" charset="0"/>
              <a:buChar char="•"/>
            </a:pPr>
            <a:r>
              <a:rPr lang="en-US" sz="2000" dirty="0"/>
              <a:t>Vehicle Revenue Miles</a:t>
            </a:r>
          </a:p>
          <a:p>
            <a:pPr marL="742950" lvl="1" indent="-285750">
              <a:buFont typeface="Arial" panose="020B0604020202020204" pitchFamily="34" charset="0"/>
              <a:buChar char="•"/>
            </a:pPr>
            <a:r>
              <a:rPr lang="en-US" sz="2000" dirty="0"/>
              <a:t>Unlinked Passenger Trips</a:t>
            </a:r>
          </a:p>
          <a:p>
            <a:pPr marL="742950" lvl="1" indent="-285750">
              <a:buFont typeface="Arial" panose="020B0604020202020204" pitchFamily="34" charset="0"/>
              <a:buChar char="•"/>
            </a:pPr>
            <a:r>
              <a:rPr lang="en-US" sz="2000" dirty="0"/>
              <a:t>Vehicle Revenue Hours</a:t>
            </a:r>
          </a:p>
          <a:p>
            <a:pPr marL="742950" lvl="1" indent="-285750">
              <a:buFont typeface="Arial" panose="020B0604020202020204" pitchFamily="34" charset="0"/>
              <a:buChar char="•"/>
            </a:pPr>
            <a:r>
              <a:rPr lang="en-US" sz="2000" dirty="0"/>
              <a:t>Number of Employees</a:t>
            </a:r>
          </a:p>
        </p:txBody>
      </p:sp>
      <p:sp>
        <p:nvSpPr>
          <p:cNvPr id="4" name="Slide Number Placeholder 3"/>
          <p:cNvSpPr>
            <a:spLocks noGrp="1"/>
          </p:cNvSpPr>
          <p:nvPr>
            <p:ph type="sldNum" sz="quarter" idx="10"/>
          </p:nvPr>
        </p:nvSpPr>
        <p:spPr/>
        <p:txBody>
          <a:bodyPr/>
          <a:lstStyle/>
          <a:p>
            <a:fld id="{8EFEC2E7-9A7D-4DAA-97F3-BD07381F8247}" type="slidenum">
              <a:rPr lang="en-US" smtClean="0"/>
              <a:t>22</a:t>
            </a:fld>
            <a:endParaRPr lang="en-US" dirty="0"/>
          </a:p>
        </p:txBody>
      </p:sp>
    </p:spTree>
    <p:extLst>
      <p:ext uri="{BB962C8B-B14F-4D97-AF65-F5344CB8AC3E}">
        <p14:creationId xmlns:p14="http://schemas.microsoft.com/office/powerpoint/2010/main" val="1953459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25</a:t>
            </a:fld>
            <a:endParaRPr lang="en-US" dirty="0"/>
          </a:p>
        </p:txBody>
      </p:sp>
    </p:spTree>
    <p:extLst>
      <p:ext uri="{BB962C8B-B14F-4D97-AF65-F5344CB8AC3E}">
        <p14:creationId xmlns:p14="http://schemas.microsoft.com/office/powerpoint/2010/main" val="946070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26</a:t>
            </a:fld>
            <a:endParaRPr lang="en-US" dirty="0"/>
          </a:p>
        </p:txBody>
      </p:sp>
    </p:spTree>
    <p:extLst>
      <p:ext uri="{BB962C8B-B14F-4D97-AF65-F5344CB8AC3E}">
        <p14:creationId xmlns:p14="http://schemas.microsoft.com/office/powerpoint/2010/main" val="2421104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new forms in this section?</a:t>
            </a:r>
          </a:p>
        </p:txBody>
      </p:sp>
      <p:sp>
        <p:nvSpPr>
          <p:cNvPr id="4" name="Slide Number Placeholder 3"/>
          <p:cNvSpPr>
            <a:spLocks noGrp="1"/>
          </p:cNvSpPr>
          <p:nvPr>
            <p:ph type="sldNum" sz="quarter" idx="10"/>
          </p:nvPr>
        </p:nvSpPr>
        <p:spPr/>
        <p:txBody>
          <a:bodyPr/>
          <a:lstStyle/>
          <a:p>
            <a:fld id="{8EFEC2E7-9A7D-4DAA-97F3-BD07381F8247}" type="slidenum">
              <a:rPr lang="en-US" smtClean="0"/>
              <a:t>27</a:t>
            </a:fld>
            <a:endParaRPr lang="en-US" dirty="0"/>
          </a:p>
        </p:txBody>
      </p:sp>
    </p:spTree>
    <p:extLst>
      <p:ext uri="{BB962C8B-B14F-4D97-AF65-F5344CB8AC3E}">
        <p14:creationId xmlns:p14="http://schemas.microsoft.com/office/powerpoint/2010/main" val="2654177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For example, the Arc of Prince George’s County, Maryland provides programs and support services for persons with developmental disabilities. Arc receives 5310(b)(1)(D) program funds and uses the funds to provide transportation services for its clients. Arc is exempt from the TAM rule because the 5310(b)(1)(D) funded assets are used to provide client-based transportation services, instead of public transportation.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Please note, participation in coordination of public transportation and human services transportation services will not automatically make 5310(b)(1)(D) recipients or subrecipients subject to the TAM rule. However, recipients and subrecipients of 5310(b)(1)(D) that also receive section 5307 or section 5311 funds are required to comply with the requirements of the TAM rule for their 5307 and 5311 funded public transportation services and assets.</a:t>
            </a:r>
          </a:p>
        </p:txBody>
      </p:sp>
      <p:sp>
        <p:nvSpPr>
          <p:cNvPr id="4" name="Slide Number Placeholder 3"/>
          <p:cNvSpPr>
            <a:spLocks noGrp="1"/>
          </p:cNvSpPr>
          <p:nvPr>
            <p:ph type="sldNum" sz="quarter" idx="10"/>
          </p:nvPr>
        </p:nvSpPr>
        <p:spPr/>
        <p:txBody>
          <a:bodyPr/>
          <a:lstStyle/>
          <a:p>
            <a:fld id="{8EFEC2E7-9A7D-4DAA-97F3-BD07381F8247}" type="slidenum">
              <a:rPr lang="en-US" smtClean="0"/>
              <a:t>28</a:t>
            </a:fld>
            <a:endParaRPr lang="en-US" dirty="0"/>
          </a:p>
        </p:txBody>
      </p:sp>
    </p:spTree>
    <p:extLst>
      <p:ext uri="{BB962C8B-B14F-4D97-AF65-F5344CB8AC3E}">
        <p14:creationId xmlns:p14="http://schemas.microsoft.com/office/powerpoint/2010/main" val="2672367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29</a:t>
            </a:fld>
            <a:endParaRPr lang="en-US" dirty="0"/>
          </a:p>
        </p:txBody>
      </p:sp>
    </p:spTree>
    <p:extLst>
      <p:ext uri="{BB962C8B-B14F-4D97-AF65-F5344CB8AC3E}">
        <p14:creationId xmlns:p14="http://schemas.microsoft.com/office/powerpoint/2010/main" val="1405194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30</a:t>
            </a:fld>
            <a:endParaRPr lang="en-US" dirty="0"/>
          </a:p>
        </p:txBody>
      </p:sp>
    </p:spTree>
    <p:extLst>
      <p:ext uri="{BB962C8B-B14F-4D97-AF65-F5344CB8AC3E}">
        <p14:creationId xmlns:p14="http://schemas.microsoft.com/office/powerpoint/2010/main" val="1346358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 – new independent</a:t>
            </a:r>
          </a:p>
          <a:p>
            <a:r>
              <a:rPr lang="en-US" dirty="0"/>
              <a:t>All packages due on annual report due date</a:t>
            </a:r>
          </a:p>
        </p:txBody>
      </p:sp>
      <p:sp>
        <p:nvSpPr>
          <p:cNvPr id="4" name="Slide Number Placeholder 3"/>
          <p:cNvSpPr>
            <a:spLocks noGrp="1"/>
          </p:cNvSpPr>
          <p:nvPr>
            <p:ph type="sldNum" sz="quarter" idx="10"/>
          </p:nvPr>
        </p:nvSpPr>
        <p:spPr/>
        <p:txBody>
          <a:bodyPr/>
          <a:lstStyle/>
          <a:p>
            <a:fld id="{8EFEC2E7-9A7D-4DAA-97F3-BD07381F8247}" type="slidenum">
              <a:rPr lang="en-US" smtClean="0"/>
              <a:t>31</a:t>
            </a:fld>
            <a:endParaRPr lang="en-US" dirty="0"/>
          </a:p>
        </p:txBody>
      </p:sp>
    </p:spTree>
    <p:extLst>
      <p:ext uri="{BB962C8B-B14F-4D97-AF65-F5344CB8AC3E}">
        <p14:creationId xmlns:p14="http://schemas.microsoft.com/office/powerpoint/2010/main" val="3939155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32</a:t>
            </a:fld>
            <a:endParaRPr lang="en-US" dirty="0"/>
          </a:p>
        </p:txBody>
      </p:sp>
    </p:spTree>
    <p:extLst>
      <p:ext uri="{BB962C8B-B14F-4D97-AF65-F5344CB8AC3E}">
        <p14:creationId xmlns:p14="http://schemas.microsoft.com/office/powerpoint/2010/main" val="2158785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34</a:t>
            </a:fld>
            <a:endParaRPr lang="en-US" dirty="0"/>
          </a:p>
        </p:txBody>
      </p:sp>
    </p:spTree>
    <p:extLst>
      <p:ext uri="{BB962C8B-B14F-4D97-AF65-F5344CB8AC3E}">
        <p14:creationId xmlns:p14="http://schemas.microsoft.com/office/powerpoint/2010/main" val="3810197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2</a:t>
            </a:fld>
            <a:endParaRPr lang="en-US" dirty="0"/>
          </a:p>
        </p:txBody>
      </p:sp>
    </p:spTree>
    <p:extLst>
      <p:ext uri="{BB962C8B-B14F-4D97-AF65-F5344CB8AC3E}">
        <p14:creationId xmlns:p14="http://schemas.microsoft.com/office/powerpoint/2010/main" val="2477671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37</a:t>
            </a:fld>
            <a:endParaRPr lang="en-US" dirty="0"/>
          </a:p>
        </p:txBody>
      </p:sp>
    </p:spTree>
    <p:extLst>
      <p:ext uri="{BB962C8B-B14F-4D97-AF65-F5344CB8AC3E}">
        <p14:creationId xmlns:p14="http://schemas.microsoft.com/office/powerpoint/2010/main" val="1477810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38</a:t>
            </a:fld>
            <a:endParaRPr lang="en-US" dirty="0"/>
          </a:p>
        </p:txBody>
      </p:sp>
    </p:spTree>
    <p:extLst>
      <p:ext uri="{BB962C8B-B14F-4D97-AF65-F5344CB8AC3E}">
        <p14:creationId xmlns:p14="http://schemas.microsoft.com/office/powerpoint/2010/main" val="2231275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40</a:t>
            </a:fld>
            <a:endParaRPr lang="en-US" dirty="0"/>
          </a:p>
        </p:txBody>
      </p:sp>
    </p:spTree>
    <p:extLst>
      <p:ext uri="{BB962C8B-B14F-4D97-AF65-F5344CB8AC3E}">
        <p14:creationId xmlns:p14="http://schemas.microsoft.com/office/powerpoint/2010/main" val="1746513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41</a:t>
            </a:fld>
            <a:endParaRPr lang="en-US" dirty="0"/>
          </a:p>
        </p:txBody>
      </p:sp>
    </p:spTree>
    <p:extLst>
      <p:ext uri="{BB962C8B-B14F-4D97-AF65-F5344CB8AC3E}">
        <p14:creationId xmlns:p14="http://schemas.microsoft.com/office/powerpoint/2010/main" val="4003412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b="1" dirty="0"/>
              <a:t>Inactive Users:</a:t>
            </a:r>
          </a:p>
          <a:p>
            <a:pPr>
              <a:buFont typeface="Wingdings" panose="05000000000000000000" pitchFamily="2" charset="2"/>
              <a:buChar char="Ø"/>
            </a:pPr>
            <a:r>
              <a:rPr lang="en-US" sz="1200" dirty="0"/>
              <a:t>Locked out after 60 days of inactivity</a:t>
            </a:r>
          </a:p>
          <a:p>
            <a:pPr>
              <a:buFont typeface="Wingdings" panose="05000000000000000000" pitchFamily="2" charset="2"/>
              <a:buChar char="Ø"/>
            </a:pPr>
            <a:r>
              <a:rPr lang="en-US" sz="1200" dirty="0"/>
              <a:t>Once user account is locked, the system</a:t>
            </a:r>
          </a:p>
          <a:p>
            <a:pPr marL="0" indent="0">
              <a:buNone/>
            </a:pPr>
            <a:r>
              <a:rPr lang="en-US" sz="1200" dirty="0"/>
              <a:t>     will send an auto generated email alerting </a:t>
            </a:r>
          </a:p>
          <a:p>
            <a:pPr marL="0" indent="0">
              <a:buNone/>
            </a:pPr>
            <a:r>
              <a:rPr lang="en-US" sz="1200" dirty="0"/>
              <a:t>     the user their account has been locked.</a:t>
            </a:r>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42</a:t>
            </a:fld>
            <a:endParaRPr lang="en-US" dirty="0"/>
          </a:p>
        </p:txBody>
      </p:sp>
    </p:spTree>
    <p:extLst>
      <p:ext uri="{BB962C8B-B14F-4D97-AF65-F5344CB8AC3E}">
        <p14:creationId xmlns:p14="http://schemas.microsoft.com/office/powerpoint/2010/main" val="468319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Talking Point: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a User Manager is locked and they have not set up security questions, they will submit an unlock request and follow up with their analyst for processing. </a:t>
            </a:r>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43</a:t>
            </a:fld>
            <a:endParaRPr lang="en-US" dirty="0"/>
          </a:p>
        </p:txBody>
      </p:sp>
    </p:spTree>
    <p:extLst>
      <p:ext uri="{BB962C8B-B14F-4D97-AF65-F5344CB8AC3E}">
        <p14:creationId xmlns:p14="http://schemas.microsoft.com/office/powerpoint/2010/main" val="1837678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Iffy on shots</a:t>
            </a:r>
          </a:p>
        </p:txBody>
      </p:sp>
      <p:sp>
        <p:nvSpPr>
          <p:cNvPr id="4" name="Slide Number Placeholder 3"/>
          <p:cNvSpPr>
            <a:spLocks noGrp="1"/>
          </p:cNvSpPr>
          <p:nvPr>
            <p:ph type="sldNum" sz="quarter" idx="10"/>
          </p:nvPr>
        </p:nvSpPr>
        <p:spPr/>
        <p:txBody>
          <a:bodyPr/>
          <a:lstStyle/>
          <a:p>
            <a:fld id="{8EFEC2E7-9A7D-4DAA-97F3-BD07381F8247}" type="slidenum">
              <a:rPr lang="en-US" smtClean="0"/>
              <a:t>44</a:t>
            </a:fld>
            <a:endParaRPr lang="en-US" dirty="0"/>
          </a:p>
        </p:txBody>
      </p:sp>
    </p:spTree>
    <p:extLst>
      <p:ext uri="{BB962C8B-B14F-4D97-AF65-F5344CB8AC3E}">
        <p14:creationId xmlns:p14="http://schemas.microsoft.com/office/powerpoint/2010/main" val="1604722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Report Kickoff process officially launches the upcoming Report Year for your agency</a:t>
            </a:r>
          </a:p>
          <a:p>
            <a:r>
              <a:rPr lang="en-US" dirty="0"/>
              <a:t>As soon as your fiscal year ends, you will receive a “Task” to complete the kickoff</a:t>
            </a:r>
          </a:p>
          <a:p>
            <a:r>
              <a:rPr lang="en-US" dirty="0"/>
              <a:t>This process generates your report package forms after you confirm your agency’s basic operating information</a:t>
            </a:r>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47</a:t>
            </a:fld>
            <a:endParaRPr lang="en-US" dirty="0"/>
          </a:p>
        </p:txBody>
      </p:sp>
    </p:spTree>
    <p:extLst>
      <p:ext uri="{BB962C8B-B14F-4D97-AF65-F5344CB8AC3E}">
        <p14:creationId xmlns:p14="http://schemas.microsoft.com/office/powerpoint/2010/main" val="2726801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48</a:t>
            </a:fld>
            <a:endParaRPr lang="en-US" dirty="0"/>
          </a:p>
        </p:txBody>
      </p:sp>
    </p:spTree>
    <p:extLst>
      <p:ext uri="{BB962C8B-B14F-4D97-AF65-F5344CB8AC3E}">
        <p14:creationId xmlns:p14="http://schemas.microsoft.com/office/powerpoint/2010/main" val="2187893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step is to confirm</a:t>
            </a:r>
            <a:r>
              <a:rPr lang="en-US" baseline="0" dirty="0"/>
              <a:t> users for your agency</a:t>
            </a:r>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49</a:t>
            </a:fld>
            <a:endParaRPr lang="en-US" dirty="0"/>
          </a:p>
        </p:txBody>
      </p:sp>
    </p:spTree>
    <p:extLst>
      <p:ext uri="{BB962C8B-B14F-4D97-AF65-F5344CB8AC3E}">
        <p14:creationId xmlns:p14="http://schemas.microsoft.com/office/powerpoint/2010/main" val="26937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4</a:t>
            </a:fld>
            <a:endParaRPr lang="en-US" dirty="0"/>
          </a:p>
        </p:txBody>
      </p:sp>
    </p:spTree>
    <p:extLst>
      <p:ext uri="{BB962C8B-B14F-4D97-AF65-F5344CB8AC3E}">
        <p14:creationId xmlns:p14="http://schemas.microsoft.com/office/powerpoint/2010/main" val="3875473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BF32EC-37F1-4853-A443-3E5CA93DEA98}" type="slidenum">
              <a:rPr lang="en-US" smtClean="0"/>
              <a:t>50</a:t>
            </a:fld>
            <a:endParaRPr lang="en-US" dirty="0"/>
          </a:p>
        </p:txBody>
      </p:sp>
    </p:spTree>
    <p:extLst>
      <p:ext uri="{BB962C8B-B14F-4D97-AF65-F5344CB8AC3E}">
        <p14:creationId xmlns:p14="http://schemas.microsoft.com/office/powerpoint/2010/main" val="29455441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state Kickoff Task</a:t>
            </a:r>
          </a:p>
        </p:txBody>
      </p:sp>
      <p:sp>
        <p:nvSpPr>
          <p:cNvPr id="4" name="Slide Number Placeholder 3"/>
          <p:cNvSpPr>
            <a:spLocks noGrp="1"/>
          </p:cNvSpPr>
          <p:nvPr>
            <p:ph type="sldNum" sz="quarter" idx="10"/>
          </p:nvPr>
        </p:nvSpPr>
        <p:spPr/>
        <p:txBody>
          <a:bodyPr/>
          <a:lstStyle/>
          <a:p>
            <a:fld id="{8EFEC2E7-9A7D-4DAA-97F3-BD07381F8247}" type="slidenum">
              <a:rPr lang="en-US" smtClean="0"/>
              <a:t>51</a:t>
            </a:fld>
            <a:endParaRPr lang="en-US" dirty="0"/>
          </a:p>
        </p:txBody>
      </p:sp>
    </p:spTree>
    <p:extLst>
      <p:ext uri="{BB962C8B-B14F-4D97-AF65-F5344CB8AC3E}">
        <p14:creationId xmlns:p14="http://schemas.microsoft.com/office/powerpoint/2010/main" val="27147564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 – An independently reporting agency i.e., a 5307 recipient will select their group plan sponsor during kickoff. </a:t>
            </a:r>
          </a:p>
          <a:p>
            <a:r>
              <a:rPr lang="en-US" dirty="0"/>
              <a:t>Go thru RGPTs, then Independents, then new asset reporters </a:t>
            </a:r>
          </a:p>
        </p:txBody>
      </p:sp>
      <p:sp>
        <p:nvSpPr>
          <p:cNvPr id="4" name="Slide Number Placeholder 3"/>
          <p:cNvSpPr>
            <a:spLocks noGrp="1"/>
          </p:cNvSpPr>
          <p:nvPr>
            <p:ph type="sldNum" sz="quarter" idx="10"/>
          </p:nvPr>
        </p:nvSpPr>
        <p:spPr/>
        <p:txBody>
          <a:bodyPr/>
          <a:lstStyle/>
          <a:p>
            <a:fld id="{8EFEC2E7-9A7D-4DAA-97F3-BD07381F8247}" type="slidenum">
              <a:rPr lang="en-US" smtClean="0"/>
              <a:t>52</a:t>
            </a:fld>
            <a:endParaRPr lang="en-US" dirty="0"/>
          </a:p>
        </p:txBody>
      </p:sp>
    </p:spTree>
    <p:extLst>
      <p:ext uri="{BB962C8B-B14F-4D97-AF65-F5344CB8AC3E}">
        <p14:creationId xmlns:p14="http://schemas.microsoft.com/office/powerpoint/2010/main" val="690519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53</a:t>
            </a:fld>
            <a:endParaRPr lang="en-US" dirty="0"/>
          </a:p>
        </p:txBody>
      </p:sp>
    </p:spTree>
    <p:extLst>
      <p:ext uri="{BB962C8B-B14F-4D97-AF65-F5344CB8AC3E}">
        <p14:creationId xmlns:p14="http://schemas.microsoft.com/office/powerpoint/2010/main" val="1641658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54</a:t>
            </a:fld>
            <a:endParaRPr lang="en-US" dirty="0"/>
          </a:p>
        </p:txBody>
      </p:sp>
    </p:spTree>
    <p:extLst>
      <p:ext uri="{BB962C8B-B14F-4D97-AF65-F5344CB8AC3E}">
        <p14:creationId xmlns:p14="http://schemas.microsoft.com/office/powerpoint/2010/main" val="932813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150</a:t>
            </a:r>
          </a:p>
        </p:txBody>
      </p:sp>
      <p:sp>
        <p:nvSpPr>
          <p:cNvPr id="4" name="Slide Number Placeholder 3"/>
          <p:cNvSpPr>
            <a:spLocks noGrp="1"/>
          </p:cNvSpPr>
          <p:nvPr>
            <p:ph type="sldNum" sz="quarter" idx="10"/>
          </p:nvPr>
        </p:nvSpPr>
        <p:spPr/>
        <p:txBody>
          <a:bodyPr/>
          <a:lstStyle/>
          <a:p>
            <a:fld id="{8EFEC2E7-9A7D-4DAA-97F3-BD07381F8247}" type="slidenum">
              <a:rPr lang="en-US" smtClean="0"/>
              <a:t>56</a:t>
            </a:fld>
            <a:endParaRPr lang="en-US" dirty="0"/>
          </a:p>
        </p:txBody>
      </p:sp>
    </p:spTree>
    <p:extLst>
      <p:ext uri="{BB962C8B-B14F-4D97-AF65-F5344CB8AC3E}">
        <p14:creationId xmlns:p14="http://schemas.microsoft.com/office/powerpoint/2010/main" val="17393256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format pic</a:t>
            </a:r>
          </a:p>
        </p:txBody>
      </p:sp>
      <p:sp>
        <p:nvSpPr>
          <p:cNvPr id="4" name="Slide Number Placeholder 3"/>
          <p:cNvSpPr>
            <a:spLocks noGrp="1"/>
          </p:cNvSpPr>
          <p:nvPr>
            <p:ph type="sldNum" sz="quarter" idx="10"/>
          </p:nvPr>
        </p:nvSpPr>
        <p:spPr/>
        <p:txBody>
          <a:bodyPr/>
          <a:lstStyle/>
          <a:p>
            <a:fld id="{8EFEC2E7-9A7D-4DAA-97F3-BD07381F8247}" type="slidenum">
              <a:rPr lang="en-US" smtClean="0"/>
              <a:t>57</a:t>
            </a:fld>
            <a:endParaRPr lang="en-US" dirty="0"/>
          </a:p>
        </p:txBody>
      </p:sp>
    </p:spTree>
    <p:extLst>
      <p:ext uri="{BB962C8B-B14F-4D97-AF65-F5344CB8AC3E}">
        <p14:creationId xmlns:p14="http://schemas.microsoft.com/office/powerpoint/2010/main" val="296344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150</a:t>
            </a:r>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60</a:t>
            </a:fld>
            <a:endParaRPr lang="en-US" dirty="0"/>
          </a:p>
        </p:txBody>
      </p:sp>
    </p:spTree>
    <p:extLst>
      <p:ext uri="{BB962C8B-B14F-4D97-AF65-F5344CB8AC3E}">
        <p14:creationId xmlns:p14="http://schemas.microsoft.com/office/powerpoint/2010/main" val="9212809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61</a:t>
            </a:fld>
            <a:endParaRPr lang="en-US" dirty="0"/>
          </a:p>
        </p:txBody>
      </p:sp>
    </p:spTree>
    <p:extLst>
      <p:ext uri="{BB962C8B-B14F-4D97-AF65-F5344CB8AC3E}">
        <p14:creationId xmlns:p14="http://schemas.microsoft.com/office/powerpoint/2010/main" val="8166551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62</a:t>
            </a:fld>
            <a:endParaRPr lang="en-US" dirty="0"/>
          </a:p>
        </p:txBody>
      </p:sp>
    </p:spTree>
    <p:extLst>
      <p:ext uri="{BB962C8B-B14F-4D97-AF65-F5344CB8AC3E}">
        <p14:creationId xmlns:p14="http://schemas.microsoft.com/office/powerpoint/2010/main" val="438010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FTA announced in summer of 2017, reporters with the FY end date of June will be due October 31</a:t>
            </a:r>
            <a:r>
              <a:rPr lang="en-US" baseline="30000" dirty="0"/>
              <a:t>st</a:t>
            </a:r>
            <a:r>
              <a:rPr lang="en-US" dirty="0"/>
              <a:t>. </a:t>
            </a:r>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10</a:t>
            </a:fld>
            <a:endParaRPr lang="en-US" dirty="0"/>
          </a:p>
        </p:txBody>
      </p:sp>
    </p:spTree>
    <p:extLst>
      <p:ext uri="{BB962C8B-B14F-4D97-AF65-F5344CB8AC3E}">
        <p14:creationId xmlns:p14="http://schemas.microsoft.com/office/powerpoint/2010/main" val="3319844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63</a:t>
            </a:fld>
            <a:endParaRPr lang="en-US" dirty="0"/>
          </a:p>
        </p:txBody>
      </p:sp>
    </p:spTree>
    <p:extLst>
      <p:ext uri="{BB962C8B-B14F-4D97-AF65-F5344CB8AC3E}">
        <p14:creationId xmlns:p14="http://schemas.microsoft.com/office/powerpoint/2010/main" val="28836386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66</a:t>
            </a:fld>
            <a:endParaRPr lang="en-US" dirty="0"/>
          </a:p>
        </p:txBody>
      </p:sp>
    </p:spTree>
    <p:extLst>
      <p:ext uri="{BB962C8B-B14F-4D97-AF65-F5344CB8AC3E}">
        <p14:creationId xmlns:p14="http://schemas.microsoft.com/office/powerpoint/2010/main" val="2409143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need to edit wording</a:t>
            </a:r>
          </a:p>
        </p:txBody>
      </p:sp>
      <p:sp>
        <p:nvSpPr>
          <p:cNvPr id="4" name="Slide Number Placeholder 3"/>
          <p:cNvSpPr>
            <a:spLocks noGrp="1"/>
          </p:cNvSpPr>
          <p:nvPr>
            <p:ph type="sldNum" sz="quarter" idx="10"/>
          </p:nvPr>
        </p:nvSpPr>
        <p:spPr/>
        <p:txBody>
          <a:bodyPr/>
          <a:lstStyle/>
          <a:p>
            <a:fld id="{8EFEC2E7-9A7D-4DAA-97F3-BD07381F8247}" type="slidenum">
              <a:rPr lang="en-US" smtClean="0"/>
              <a:t>67</a:t>
            </a:fld>
            <a:endParaRPr lang="en-US" dirty="0"/>
          </a:p>
        </p:txBody>
      </p:sp>
    </p:spTree>
    <p:extLst>
      <p:ext uri="{BB962C8B-B14F-4D97-AF65-F5344CB8AC3E}">
        <p14:creationId xmlns:p14="http://schemas.microsoft.com/office/powerpoint/2010/main" val="6733242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68</a:t>
            </a:fld>
            <a:endParaRPr lang="en-US" dirty="0"/>
          </a:p>
        </p:txBody>
      </p:sp>
    </p:spTree>
    <p:extLst>
      <p:ext uri="{BB962C8B-B14F-4D97-AF65-F5344CB8AC3E}">
        <p14:creationId xmlns:p14="http://schemas.microsoft.com/office/powerpoint/2010/main" val="29394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69</a:t>
            </a:fld>
            <a:endParaRPr lang="en-US" dirty="0"/>
          </a:p>
        </p:txBody>
      </p:sp>
    </p:spTree>
    <p:extLst>
      <p:ext uri="{BB962C8B-B14F-4D97-AF65-F5344CB8AC3E}">
        <p14:creationId xmlns:p14="http://schemas.microsoft.com/office/powerpoint/2010/main" val="25864058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the A-15 we are going to start talking about the new forms required under the expanded asset inventory. Any new data elements that we’re talking about adding this year as in the data in the A-15 and A-35 will act like the A-30 in that you will only have to enter the data once and going forward to RY19 and on you will need add new assets.  </a:t>
            </a:r>
          </a:p>
        </p:txBody>
      </p:sp>
      <p:sp>
        <p:nvSpPr>
          <p:cNvPr id="4" name="Slide Number Placeholder 3"/>
          <p:cNvSpPr>
            <a:spLocks noGrp="1"/>
          </p:cNvSpPr>
          <p:nvPr>
            <p:ph type="sldNum" sz="quarter" idx="10"/>
          </p:nvPr>
        </p:nvSpPr>
        <p:spPr/>
        <p:txBody>
          <a:bodyPr/>
          <a:lstStyle/>
          <a:p>
            <a:fld id="{8EFEC2E7-9A7D-4DAA-97F3-BD07381F8247}" type="slidenum">
              <a:rPr lang="en-US" smtClean="0"/>
              <a:t>71</a:t>
            </a:fld>
            <a:endParaRPr lang="en-US" dirty="0"/>
          </a:p>
        </p:txBody>
      </p:sp>
    </p:spTree>
    <p:extLst>
      <p:ext uri="{BB962C8B-B14F-4D97-AF65-F5344CB8AC3E}">
        <p14:creationId xmlns:p14="http://schemas.microsoft.com/office/powerpoint/2010/main" val="2505575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Admin buildings: Activities include accounting, finance, engineering, legal, safety, security, customer services, scheduling and planning. </a:t>
            </a:r>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73</a:t>
            </a:fld>
            <a:endParaRPr lang="en-US" dirty="0"/>
          </a:p>
        </p:txBody>
      </p:sp>
    </p:spTree>
    <p:extLst>
      <p:ext uri="{BB962C8B-B14F-4D97-AF65-F5344CB8AC3E}">
        <p14:creationId xmlns:p14="http://schemas.microsoft.com/office/powerpoint/2010/main" val="24684479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74</a:t>
            </a:fld>
            <a:endParaRPr lang="en-US" dirty="0"/>
          </a:p>
        </p:txBody>
      </p:sp>
    </p:spTree>
    <p:extLst>
      <p:ext uri="{BB962C8B-B14F-4D97-AF65-F5344CB8AC3E}">
        <p14:creationId xmlns:p14="http://schemas.microsoft.com/office/powerpoint/2010/main" val="32849352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79</a:t>
            </a:fld>
            <a:endParaRPr lang="en-US" dirty="0"/>
          </a:p>
        </p:txBody>
      </p:sp>
    </p:spTree>
    <p:extLst>
      <p:ext uri="{BB962C8B-B14F-4D97-AF65-F5344CB8AC3E}">
        <p14:creationId xmlns:p14="http://schemas.microsoft.com/office/powerpoint/2010/main" val="19328099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0" dirty="0"/>
              <a:t>Continues to :</a:t>
            </a:r>
          </a:p>
          <a:p>
            <a:r>
              <a:rPr lang="en-US" kern="0" dirty="0"/>
              <a:t>Categorize vehicles in fleets </a:t>
            </a:r>
          </a:p>
          <a:p>
            <a:r>
              <a:rPr lang="en-US" kern="0" dirty="0"/>
              <a:t>Identify basic vehicle information</a:t>
            </a:r>
          </a:p>
          <a:p>
            <a:r>
              <a:rPr lang="en-US" kern="0" dirty="0"/>
              <a:t>Indicate vehicle funding and ownership types</a:t>
            </a:r>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80</a:t>
            </a:fld>
            <a:endParaRPr lang="en-US" dirty="0"/>
          </a:p>
        </p:txBody>
      </p:sp>
    </p:spTree>
    <p:extLst>
      <p:ext uri="{BB962C8B-B14F-4D97-AF65-F5344CB8AC3E}">
        <p14:creationId xmlns:p14="http://schemas.microsoft.com/office/powerpoint/2010/main" val="4292943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RR-20 purpose: Rural Reporters report their financial information into this form instead of the Full Reporter “F” forms</a:t>
            </a:r>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12</a:t>
            </a:fld>
            <a:endParaRPr lang="en-US" dirty="0"/>
          </a:p>
        </p:txBody>
      </p:sp>
    </p:spTree>
    <p:extLst>
      <p:ext uri="{BB962C8B-B14F-4D97-AF65-F5344CB8AC3E}">
        <p14:creationId xmlns:p14="http://schemas.microsoft.com/office/powerpoint/2010/main" val="3407137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 – if you as the state has capital responsibility, please make sure you leave this box unchecked. </a:t>
            </a:r>
          </a:p>
        </p:txBody>
      </p:sp>
      <p:sp>
        <p:nvSpPr>
          <p:cNvPr id="4" name="Slide Number Placeholder 3"/>
          <p:cNvSpPr>
            <a:spLocks noGrp="1"/>
          </p:cNvSpPr>
          <p:nvPr>
            <p:ph type="sldNum" sz="quarter" idx="10"/>
          </p:nvPr>
        </p:nvSpPr>
        <p:spPr/>
        <p:txBody>
          <a:bodyPr/>
          <a:lstStyle/>
          <a:p>
            <a:fld id="{8EFEC2E7-9A7D-4DAA-97F3-BD07381F8247}" type="slidenum">
              <a:rPr lang="en-US" smtClean="0"/>
              <a:t>81</a:t>
            </a:fld>
            <a:endParaRPr lang="en-US" dirty="0"/>
          </a:p>
        </p:txBody>
      </p:sp>
    </p:spTree>
    <p:extLst>
      <p:ext uri="{BB962C8B-B14F-4D97-AF65-F5344CB8AC3E}">
        <p14:creationId xmlns:p14="http://schemas.microsoft.com/office/powerpoint/2010/main" val="27254401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82</a:t>
            </a:fld>
            <a:endParaRPr lang="en-US" dirty="0"/>
          </a:p>
        </p:txBody>
      </p:sp>
    </p:spTree>
    <p:extLst>
      <p:ext uri="{BB962C8B-B14F-4D97-AF65-F5344CB8AC3E}">
        <p14:creationId xmlns:p14="http://schemas.microsoft.com/office/powerpoint/2010/main" val="23784745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83</a:t>
            </a:fld>
            <a:endParaRPr lang="en-US" dirty="0"/>
          </a:p>
        </p:txBody>
      </p:sp>
    </p:spTree>
    <p:extLst>
      <p:ext uri="{BB962C8B-B14F-4D97-AF65-F5344CB8AC3E}">
        <p14:creationId xmlns:p14="http://schemas.microsoft.com/office/powerpoint/2010/main" val="29143586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84</a:t>
            </a:fld>
            <a:endParaRPr lang="en-US" dirty="0"/>
          </a:p>
        </p:txBody>
      </p:sp>
    </p:spTree>
    <p:extLst>
      <p:ext uri="{BB962C8B-B14F-4D97-AF65-F5344CB8AC3E}">
        <p14:creationId xmlns:p14="http://schemas.microsoft.com/office/powerpoint/2010/main" val="37745853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85</a:t>
            </a:fld>
            <a:endParaRPr lang="en-US" dirty="0"/>
          </a:p>
        </p:txBody>
      </p:sp>
    </p:spTree>
    <p:extLst>
      <p:ext uri="{BB962C8B-B14F-4D97-AF65-F5344CB8AC3E}">
        <p14:creationId xmlns:p14="http://schemas.microsoft.com/office/powerpoint/2010/main" val="24170462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retired vs inactive</a:t>
            </a:r>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86</a:t>
            </a:fld>
            <a:endParaRPr lang="en-US" dirty="0"/>
          </a:p>
        </p:txBody>
      </p:sp>
    </p:spTree>
    <p:extLst>
      <p:ext uri="{BB962C8B-B14F-4D97-AF65-F5344CB8AC3E}">
        <p14:creationId xmlns:p14="http://schemas.microsoft.com/office/powerpoint/2010/main" val="445062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87</a:t>
            </a:fld>
            <a:endParaRPr lang="en-US" dirty="0"/>
          </a:p>
        </p:txBody>
      </p:sp>
    </p:spTree>
    <p:extLst>
      <p:ext uri="{BB962C8B-B14F-4D97-AF65-F5344CB8AC3E}">
        <p14:creationId xmlns:p14="http://schemas.microsoft.com/office/powerpoint/2010/main" val="37991338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88</a:t>
            </a:fld>
            <a:endParaRPr lang="en-US" dirty="0"/>
          </a:p>
        </p:txBody>
      </p:sp>
    </p:spTree>
    <p:extLst>
      <p:ext uri="{BB962C8B-B14F-4D97-AF65-F5344CB8AC3E}">
        <p14:creationId xmlns:p14="http://schemas.microsoft.com/office/powerpoint/2010/main" val="35358006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000" dirty="0"/>
              <a:t>The form works the same way as the A-15 </a:t>
            </a:r>
          </a:p>
          <a:p>
            <a:pPr marL="742950" lvl="1" indent="-285750">
              <a:buFont typeface="Arial" panose="020B0604020202020204" pitchFamily="34" charset="0"/>
              <a:buChar char="•"/>
            </a:pPr>
            <a:r>
              <a:rPr lang="en-US" sz="2000" dirty="0"/>
              <a:t>To create a fleet you will select “Add New”</a:t>
            </a:r>
          </a:p>
          <a:p>
            <a:pPr lvl="1"/>
            <a:endParaRPr lang="en-US" dirty="0">
              <a:latin typeface="+mn-lt"/>
            </a:endParaRPr>
          </a:p>
        </p:txBody>
      </p:sp>
      <p:sp>
        <p:nvSpPr>
          <p:cNvPr id="4" name="Slide Number Placeholder 3"/>
          <p:cNvSpPr>
            <a:spLocks noGrp="1"/>
          </p:cNvSpPr>
          <p:nvPr>
            <p:ph type="sldNum" sz="quarter" idx="10"/>
          </p:nvPr>
        </p:nvSpPr>
        <p:spPr/>
        <p:txBody>
          <a:bodyPr/>
          <a:lstStyle/>
          <a:p>
            <a:fld id="{8EFEC2E7-9A7D-4DAA-97F3-BD07381F8247}" type="slidenum">
              <a:rPr lang="en-US" smtClean="0"/>
              <a:t>89</a:t>
            </a:fld>
            <a:endParaRPr lang="en-US" dirty="0"/>
          </a:p>
        </p:txBody>
      </p:sp>
    </p:spTree>
    <p:extLst>
      <p:ext uri="{BB962C8B-B14F-4D97-AF65-F5344CB8AC3E}">
        <p14:creationId xmlns:p14="http://schemas.microsoft.com/office/powerpoint/2010/main" val="20292263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 – point out primary mode vs secondary</a:t>
            </a:r>
          </a:p>
        </p:txBody>
      </p:sp>
      <p:sp>
        <p:nvSpPr>
          <p:cNvPr id="4" name="Slide Number Placeholder 3"/>
          <p:cNvSpPr>
            <a:spLocks noGrp="1"/>
          </p:cNvSpPr>
          <p:nvPr>
            <p:ph type="sldNum" sz="quarter" idx="10"/>
          </p:nvPr>
        </p:nvSpPr>
        <p:spPr/>
        <p:txBody>
          <a:bodyPr/>
          <a:lstStyle/>
          <a:p>
            <a:fld id="{8EFEC2E7-9A7D-4DAA-97F3-BD07381F8247}" type="slidenum">
              <a:rPr lang="en-US" smtClean="0"/>
              <a:t>90</a:t>
            </a:fld>
            <a:endParaRPr lang="en-US" dirty="0"/>
          </a:p>
        </p:txBody>
      </p:sp>
    </p:spTree>
    <p:extLst>
      <p:ext uri="{BB962C8B-B14F-4D97-AF65-F5344CB8AC3E}">
        <p14:creationId xmlns:p14="http://schemas.microsoft.com/office/powerpoint/2010/main" val="216983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in reporting practice not a change to the form.</a:t>
            </a:r>
          </a:p>
        </p:txBody>
      </p:sp>
      <p:sp>
        <p:nvSpPr>
          <p:cNvPr id="4" name="Slide Number Placeholder 3"/>
          <p:cNvSpPr>
            <a:spLocks noGrp="1"/>
          </p:cNvSpPr>
          <p:nvPr>
            <p:ph type="sldNum" sz="quarter" idx="10"/>
          </p:nvPr>
        </p:nvSpPr>
        <p:spPr/>
        <p:txBody>
          <a:bodyPr/>
          <a:lstStyle/>
          <a:p>
            <a:fld id="{8EFEC2E7-9A7D-4DAA-97F3-BD07381F8247}" type="slidenum">
              <a:rPr lang="en-US" smtClean="0"/>
              <a:t>15</a:t>
            </a:fld>
            <a:endParaRPr lang="en-US" dirty="0"/>
          </a:p>
        </p:txBody>
      </p:sp>
    </p:spTree>
    <p:extLst>
      <p:ext uri="{BB962C8B-B14F-4D97-AF65-F5344CB8AC3E}">
        <p14:creationId xmlns:p14="http://schemas.microsoft.com/office/powerpoint/2010/main" val="17591649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Estimated Cost:  </a:t>
            </a:r>
          </a:p>
          <a:p>
            <a:r>
              <a:rPr lang="en-US" dirty="0"/>
              <a:t>Include soft costs such as finance charges</a:t>
            </a:r>
          </a:p>
          <a:p>
            <a:r>
              <a:rPr lang="en-US" dirty="0"/>
              <a:t>The most recent estimate of the full cost to replace the assets</a:t>
            </a:r>
          </a:p>
          <a:p>
            <a:r>
              <a:rPr lang="en-US" dirty="0"/>
              <a:t>If you do not have a recent estimate, you can report the original cost of the asset or its insured value</a:t>
            </a:r>
          </a:p>
          <a:p>
            <a:r>
              <a:rPr lang="en-US" b="1" dirty="0"/>
              <a:t>Year Dollars of Estimated Cost</a:t>
            </a:r>
          </a:p>
          <a:p>
            <a:r>
              <a:rPr lang="en-US" dirty="0"/>
              <a:t>For example, if you do not have a recent estimate and do not know the insured value, and you report the original cost of the assets, you would report the year that you purchased the asset</a:t>
            </a:r>
          </a:p>
          <a:p>
            <a:r>
              <a:rPr lang="en-US" dirty="0"/>
              <a:t>If you have an insured value from your last fiscal year, you would report the year that it corresponds to</a:t>
            </a:r>
          </a:p>
          <a:p>
            <a:endParaRPr lang="en-US" dirty="0"/>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91</a:t>
            </a:fld>
            <a:endParaRPr lang="en-US" dirty="0"/>
          </a:p>
        </p:txBody>
      </p:sp>
    </p:spTree>
    <p:extLst>
      <p:ext uri="{BB962C8B-B14F-4D97-AF65-F5344CB8AC3E}">
        <p14:creationId xmlns:p14="http://schemas.microsoft.com/office/powerpoint/2010/main" val="24765834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93</a:t>
            </a:fld>
            <a:endParaRPr lang="en-US" dirty="0"/>
          </a:p>
        </p:txBody>
      </p:sp>
    </p:spTree>
    <p:extLst>
      <p:ext uri="{BB962C8B-B14F-4D97-AF65-F5344CB8AC3E}">
        <p14:creationId xmlns:p14="http://schemas.microsoft.com/office/powerpoint/2010/main" val="40719698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94</a:t>
            </a:fld>
            <a:endParaRPr lang="en-US" dirty="0"/>
          </a:p>
        </p:txBody>
      </p:sp>
    </p:spTree>
    <p:extLst>
      <p:ext uri="{BB962C8B-B14F-4D97-AF65-F5344CB8AC3E}">
        <p14:creationId xmlns:p14="http://schemas.microsoft.com/office/powerpoint/2010/main" val="31018703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Passenger-Paid Fares</a:t>
            </a:r>
          </a:p>
          <a:p>
            <a:r>
              <a:rPr lang="en-US" sz="1100" dirty="0"/>
              <a:t>	Passenger-Paid Fares will now capture the more direct type fares that are traditionally considered as passenger fares</a:t>
            </a:r>
          </a:p>
          <a:p>
            <a:pPr marL="1587" indent="0">
              <a:buNone/>
            </a:pPr>
            <a:r>
              <a:rPr lang="en-US" sz="1200" dirty="0"/>
              <a:t>Organization-Paid Fares</a:t>
            </a:r>
          </a:p>
          <a:p>
            <a:pPr marL="1587" indent="0">
              <a:buNone/>
            </a:pPr>
            <a:r>
              <a:rPr lang="en-US" sz="1200" dirty="0"/>
              <a:t>	Organization-Paid Fares will now capture fares earned from organizations for providing transit service</a:t>
            </a:r>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96</a:t>
            </a:fld>
            <a:endParaRPr lang="en-US" dirty="0"/>
          </a:p>
        </p:txBody>
      </p:sp>
    </p:spTree>
    <p:extLst>
      <p:ext uri="{BB962C8B-B14F-4D97-AF65-F5344CB8AC3E}">
        <p14:creationId xmlns:p14="http://schemas.microsoft.com/office/powerpoint/2010/main" val="34327411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97</a:t>
            </a:fld>
            <a:endParaRPr lang="en-US" dirty="0"/>
          </a:p>
        </p:txBody>
      </p:sp>
    </p:spTree>
    <p:extLst>
      <p:ext uri="{BB962C8B-B14F-4D97-AF65-F5344CB8AC3E}">
        <p14:creationId xmlns:p14="http://schemas.microsoft.com/office/powerpoint/2010/main" val="769945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98</a:t>
            </a:fld>
            <a:endParaRPr lang="en-US" dirty="0"/>
          </a:p>
        </p:txBody>
      </p:sp>
    </p:spTree>
    <p:extLst>
      <p:ext uri="{BB962C8B-B14F-4D97-AF65-F5344CB8AC3E}">
        <p14:creationId xmlns:p14="http://schemas.microsoft.com/office/powerpoint/2010/main" val="3848204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99</a:t>
            </a:fld>
            <a:endParaRPr lang="en-US" dirty="0"/>
          </a:p>
        </p:txBody>
      </p:sp>
    </p:spTree>
    <p:extLst>
      <p:ext uri="{BB962C8B-B14F-4D97-AF65-F5344CB8AC3E}">
        <p14:creationId xmlns:p14="http://schemas.microsoft.com/office/powerpoint/2010/main" val="26568216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3000" dirty="0"/>
              <a:t>Financial assistance from local entities that support the operation of the transit system. They include, but are not limited to: </a:t>
            </a:r>
            <a:r>
              <a:rPr lang="en-US" dirty="0"/>
              <a:t/>
            </a:r>
            <a:br>
              <a:rPr lang="en-US" dirty="0"/>
            </a:br>
            <a:endParaRPr lang="en-US" sz="2800" dirty="0"/>
          </a:p>
          <a:p>
            <a:pPr lvl="1"/>
            <a:r>
              <a:rPr lang="en-US" sz="1200" b="1" dirty="0"/>
              <a:t>Tax levies: </a:t>
            </a:r>
            <a:r>
              <a:rPr lang="en-US" sz="1200" dirty="0"/>
              <a:t>A specified amount from local levies that is dedicated to supporting public transit system operating costs;</a:t>
            </a:r>
          </a:p>
          <a:p>
            <a:pPr lvl="1"/>
            <a:r>
              <a:rPr lang="en-US" sz="1200" b="1" dirty="0"/>
              <a:t>General funds:</a:t>
            </a:r>
            <a:r>
              <a:rPr lang="en-US" sz="1200" dirty="0"/>
              <a:t> Transfers from the general fund of local governments to cover the Local Share portion of the transit system budget;</a:t>
            </a:r>
          </a:p>
          <a:p>
            <a:pPr lvl="1"/>
            <a:r>
              <a:rPr lang="en-US" sz="1200" b="1" dirty="0"/>
              <a:t>Specified contributions: </a:t>
            </a:r>
            <a:r>
              <a:rPr lang="en-US" sz="1200" dirty="0"/>
              <a:t>Contributions from city, county or other municipal government towards the Local Share portion of the transit system budget</a:t>
            </a:r>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100</a:t>
            </a:fld>
            <a:endParaRPr lang="en-US" dirty="0"/>
          </a:p>
        </p:txBody>
      </p:sp>
    </p:spTree>
    <p:extLst>
      <p:ext uri="{BB962C8B-B14F-4D97-AF65-F5344CB8AC3E}">
        <p14:creationId xmlns:p14="http://schemas.microsoft.com/office/powerpoint/2010/main" val="1963226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solidFill>
                  <a:srgbClr val="FF0000"/>
                </a:solidFill>
              </a:rPr>
              <a:t>Other USDOT</a:t>
            </a:r>
          </a:p>
          <a:p>
            <a:pPr lvl="1"/>
            <a:r>
              <a:rPr lang="en-US" sz="2000" u="sng" dirty="0">
                <a:solidFill>
                  <a:srgbClr val="FF0000"/>
                </a:solidFill>
              </a:rPr>
              <a:t>Funds from other USDOT agencies such as Federal Highway Administration, Federal Rail Administration</a:t>
            </a:r>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102</a:t>
            </a:fld>
            <a:endParaRPr lang="en-US" dirty="0"/>
          </a:p>
        </p:txBody>
      </p:sp>
    </p:spTree>
    <p:extLst>
      <p:ext uri="{BB962C8B-B14F-4D97-AF65-F5344CB8AC3E}">
        <p14:creationId xmlns:p14="http://schemas.microsoft.com/office/powerpoint/2010/main" val="8620426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common error is to leave the Reportable Incidents and/or volunteer resources blank, if you did not have any incidents or do not have volunteer resources, please make sure to enter zeroes. </a:t>
            </a:r>
          </a:p>
        </p:txBody>
      </p:sp>
      <p:sp>
        <p:nvSpPr>
          <p:cNvPr id="4" name="Slide Number Placeholder 3"/>
          <p:cNvSpPr>
            <a:spLocks noGrp="1"/>
          </p:cNvSpPr>
          <p:nvPr>
            <p:ph type="sldNum" sz="quarter" idx="10"/>
          </p:nvPr>
        </p:nvSpPr>
        <p:spPr/>
        <p:txBody>
          <a:bodyPr/>
          <a:lstStyle/>
          <a:p>
            <a:fld id="{8EFEC2E7-9A7D-4DAA-97F3-BD07381F8247}" type="slidenum">
              <a:rPr lang="en-US" smtClean="0"/>
              <a:t>103</a:t>
            </a:fld>
            <a:endParaRPr lang="en-US" dirty="0"/>
          </a:p>
        </p:txBody>
      </p:sp>
    </p:spTree>
    <p:extLst>
      <p:ext uri="{BB962C8B-B14F-4D97-AF65-F5344CB8AC3E}">
        <p14:creationId xmlns:p14="http://schemas.microsoft.com/office/powerpoint/2010/main" val="977795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16</a:t>
            </a:fld>
            <a:endParaRPr lang="en-US" dirty="0"/>
          </a:p>
        </p:txBody>
      </p:sp>
    </p:spTree>
    <p:extLst>
      <p:ext uri="{BB962C8B-B14F-4D97-AF65-F5344CB8AC3E}">
        <p14:creationId xmlns:p14="http://schemas.microsoft.com/office/powerpoint/2010/main" val="4022005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104</a:t>
            </a:fld>
            <a:endParaRPr lang="en-US" dirty="0"/>
          </a:p>
        </p:txBody>
      </p:sp>
    </p:spTree>
    <p:extLst>
      <p:ext uri="{BB962C8B-B14F-4D97-AF65-F5344CB8AC3E}">
        <p14:creationId xmlns:p14="http://schemas.microsoft.com/office/powerpoint/2010/main" val="419282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Garage to first stop &amp; Last stop back to garage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mn-cs"/>
              </a:rPr>
              <a:t>Please see the NTD Policy Manual for further clarifications between Revenue Service and Deadhead for each Mode. </a:t>
            </a:r>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105</a:t>
            </a:fld>
            <a:endParaRPr lang="en-US" dirty="0"/>
          </a:p>
        </p:txBody>
      </p:sp>
    </p:spTree>
    <p:extLst>
      <p:ext uri="{BB962C8B-B14F-4D97-AF65-F5344CB8AC3E}">
        <p14:creationId xmlns:p14="http://schemas.microsoft.com/office/powerpoint/2010/main" val="12633003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Vehicles operated in maximum service (VOMS) </a:t>
            </a: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Number of vehicles scheduled for the peak service on a typical day.  It does not include:</a:t>
            </a:r>
          </a:p>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Number of vehicles operated on atypical days such as holiday celebrations (e.g., Fourth of July), one-time special events (e.g., World Series celebrations, political conventions), or spare vehicles.</a:t>
            </a:r>
          </a:p>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Vehicles in routine or extended maintenance, emergency contingency, and vehicles awaiting sale.</a:t>
            </a:r>
          </a:p>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Source: www.ntdprogram.gov</a:t>
            </a:r>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108</a:t>
            </a:fld>
            <a:endParaRPr lang="en-US" dirty="0"/>
          </a:p>
        </p:txBody>
      </p:sp>
    </p:spTree>
    <p:extLst>
      <p:ext uri="{BB962C8B-B14F-4D97-AF65-F5344CB8AC3E}">
        <p14:creationId xmlns:p14="http://schemas.microsoft.com/office/powerpoint/2010/main" val="20169310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110</a:t>
            </a:fld>
            <a:endParaRPr lang="en-US" dirty="0"/>
          </a:p>
        </p:txBody>
      </p:sp>
    </p:spTree>
    <p:extLst>
      <p:ext uri="{BB962C8B-B14F-4D97-AF65-F5344CB8AC3E}">
        <p14:creationId xmlns:p14="http://schemas.microsoft.com/office/powerpoint/2010/main" val="32172425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8787" indent="-457200"/>
            <a:r>
              <a:rPr lang="en-US" sz="2400" dirty="0"/>
              <a:t>How do I report data for a subrecipient that has a contract with a Tribe (NTD direct recipient) in which they are the seller of service? </a:t>
            </a:r>
          </a:p>
          <a:p>
            <a:pPr lvl="1"/>
            <a:r>
              <a:rPr lang="en-US" sz="2200" dirty="0"/>
              <a:t>The service data that the Tribe is buying under the terms of their fully allocated contract will be reported on the Tribe’s report. </a:t>
            </a:r>
          </a:p>
          <a:p>
            <a:pPr lvl="1"/>
            <a:r>
              <a:rPr lang="en-US" sz="2200" dirty="0"/>
              <a:t>The service that is not being paid for will be reported by the subrecipient.</a:t>
            </a:r>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113</a:t>
            </a:fld>
            <a:endParaRPr lang="en-US" dirty="0"/>
          </a:p>
        </p:txBody>
      </p:sp>
    </p:spTree>
    <p:extLst>
      <p:ext uri="{BB962C8B-B14F-4D97-AF65-F5344CB8AC3E}">
        <p14:creationId xmlns:p14="http://schemas.microsoft.com/office/powerpoint/2010/main" val="12333270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Reasoning for increase/decrease examples</a:t>
            </a:r>
          </a:p>
        </p:txBody>
      </p:sp>
      <p:sp>
        <p:nvSpPr>
          <p:cNvPr id="4" name="Slide Number Placeholder 3"/>
          <p:cNvSpPr>
            <a:spLocks noGrp="1"/>
          </p:cNvSpPr>
          <p:nvPr>
            <p:ph type="sldNum" sz="quarter" idx="10"/>
          </p:nvPr>
        </p:nvSpPr>
        <p:spPr/>
        <p:txBody>
          <a:bodyPr/>
          <a:lstStyle/>
          <a:p>
            <a:fld id="{8EFEC2E7-9A7D-4DAA-97F3-BD07381F8247}" type="slidenum">
              <a:rPr lang="en-US" smtClean="0"/>
              <a:t>114</a:t>
            </a:fld>
            <a:endParaRPr lang="en-US" dirty="0"/>
          </a:p>
        </p:txBody>
      </p:sp>
    </p:spTree>
    <p:extLst>
      <p:ext uri="{BB962C8B-B14F-4D97-AF65-F5344CB8AC3E}">
        <p14:creationId xmlns:p14="http://schemas.microsoft.com/office/powerpoint/2010/main" val="20818620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119</a:t>
            </a:fld>
            <a:endParaRPr lang="en-US" dirty="0"/>
          </a:p>
        </p:txBody>
      </p:sp>
    </p:spTree>
    <p:extLst>
      <p:ext uri="{BB962C8B-B14F-4D97-AF65-F5344CB8AC3E}">
        <p14:creationId xmlns:p14="http://schemas.microsoft.com/office/powerpoint/2010/main" val="320536104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120</a:t>
            </a:fld>
            <a:endParaRPr lang="en-US" dirty="0"/>
          </a:p>
        </p:txBody>
      </p:sp>
    </p:spTree>
    <p:extLst>
      <p:ext uri="{BB962C8B-B14F-4D97-AF65-F5344CB8AC3E}">
        <p14:creationId xmlns:p14="http://schemas.microsoft.com/office/powerpoint/2010/main" val="34014775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121</a:t>
            </a:fld>
            <a:endParaRPr lang="en-US" dirty="0"/>
          </a:p>
        </p:txBody>
      </p:sp>
    </p:spTree>
    <p:extLst>
      <p:ext uri="{BB962C8B-B14F-4D97-AF65-F5344CB8AC3E}">
        <p14:creationId xmlns:p14="http://schemas.microsoft.com/office/powerpoint/2010/main" val="28487310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Equipment – Service Vehicles</a:t>
            </a:r>
          </a:p>
          <a:p>
            <a:pPr lvl="1"/>
            <a:r>
              <a:rPr lang="en-US" dirty="0"/>
              <a:t>Report based on the three vehicle types in A-35</a:t>
            </a:r>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122</a:t>
            </a:fld>
            <a:endParaRPr lang="en-US" dirty="0"/>
          </a:p>
        </p:txBody>
      </p:sp>
    </p:spTree>
    <p:extLst>
      <p:ext uri="{BB962C8B-B14F-4D97-AF65-F5344CB8AC3E}">
        <p14:creationId xmlns:p14="http://schemas.microsoft.com/office/powerpoint/2010/main" val="986368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you see that is required will be due on your annual due date. </a:t>
            </a:r>
          </a:p>
        </p:txBody>
      </p:sp>
      <p:sp>
        <p:nvSpPr>
          <p:cNvPr id="4" name="Slide Number Placeholder 3"/>
          <p:cNvSpPr>
            <a:spLocks noGrp="1"/>
          </p:cNvSpPr>
          <p:nvPr>
            <p:ph type="sldNum" sz="quarter" idx="10"/>
          </p:nvPr>
        </p:nvSpPr>
        <p:spPr/>
        <p:txBody>
          <a:bodyPr/>
          <a:lstStyle/>
          <a:p>
            <a:fld id="{8EFEC2E7-9A7D-4DAA-97F3-BD07381F8247}" type="slidenum">
              <a:rPr lang="en-US" smtClean="0"/>
              <a:t>18</a:t>
            </a:fld>
            <a:endParaRPr lang="en-US" dirty="0"/>
          </a:p>
        </p:txBody>
      </p:sp>
    </p:spTree>
    <p:extLst>
      <p:ext uri="{BB962C8B-B14F-4D97-AF65-F5344CB8AC3E}">
        <p14:creationId xmlns:p14="http://schemas.microsoft.com/office/powerpoint/2010/main" val="41665749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Facility – Report the percentage of facilities that rate below a 3 on the TERM Scale</a:t>
            </a:r>
          </a:p>
          <a:p>
            <a:r>
              <a:rPr lang="en-US" dirty="0"/>
              <a:t>Submit your agency’s Narrative Report at the bottom of the A-90 form – </a:t>
            </a:r>
            <a:r>
              <a:rPr lang="en-US" b="1" dirty="0"/>
              <a:t>Due RY2019</a:t>
            </a:r>
          </a:p>
          <a:p>
            <a:pPr lvl="1"/>
            <a:r>
              <a:rPr lang="en-US" dirty="0"/>
              <a:t>Outlines performance targets and your agency’s progress towards those targets</a:t>
            </a:r>
          </a:p>
          <a:p>
            <a:pPr lvl="1"/>
            <a:r>
              <a:rPr lang="en-US" dirty="0"/>
              <a:t>May include any changes in transit system </a:t>
            </a:r>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123</a:t>
            </a:fld>
            <a:endParaRPr lang="en-US" dirty="0"/>
          </a:p>
        </p:txBody>
      </p:sp>
    </p:spTree>
    <p:extLst>
      <p:ext uri="{BB962C8B-B14F-4D97-AF65-F5344CB8AC3E}">
        <p14:creationId xmlns:p14="http://schemas.microsoft.com/office/powerpoint/2010/main" val="259268960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124</a:t>
            </a:fld>
            <a:endParaRPr lang="en-US" dirty="0"/>
          </a:p>
        </p:txBody>
      </p:sp>
    </p:spTree>
    <p:extLst>
      <p:ext uri="{BB962C8B-B14F-4D97-AF65-F5344CB8AC3E}">
        <p14:creationId xmlns:p14="http://schemas.microsoft.com/office/powerpoint/2010/main" val="425128872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125</a:t>
            </a:fld>
            <a:endParaRPr lang="en-US" dirty="0"/>
          </a:p>
        </p:txBody>
      </p:sp>
    </p:spTree>
    <p:extLst>
      <p:ext uri="{BB962C8B-B14F-4D97-AF65-F5344CB8AC3E}">
        <p14:creationId xmlns:p14="http://schemas.microsoft.com/office/powerpoint/2010/main" val="379203100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a:t>
            </a:r>
            <a:r>
              <a:rPr lang="en-US" baseline="0" dirty="0"/>
              <a:t> Issues, Non Validated Forms all forms, Incomplete Required Field Forms B10 RR20</a:t>
            </a:r>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126</a:t>
            </a:fld>
            <a:endParaRPr lang="en-US" dirty="0"/>
          </a:p>
        </p:txBody>
      </p:sp>
    </p:spTree>
    <p:extLst>
      <p:ext uri="{BB962C8B-B14F-4D97-AF65-F5344CB8AC3E}">
        <p14:creationId xmlns:p14="http://schemas.microsoft.com/office/powerpoint/2010/main" val="28520192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127</a:t>
            </a:fld>
            <a:endParaRPr lang="en-US" dirty="0"/>
          </a:p>
        </p:txBody>
      </p:sp>
    </p:spTree>
    <p:extLst>
      <p:ext uri="{BB962C8B-B14F-4D97-AF65-F5344CB8AC3E}">
        <p14:creationId xmlns:p14="http://schemas.microsoft.com/office/powerpoint/2010/main" val="394229574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Calibri"/>
              </a:rPr>
              <a:t>We’re here to help, we have large caseloads and see this stuff all the time!</a:t>
            </a:r>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129</a:t>
            </a:fld>
            <a:endParaRPr lang="en-US" dirty="0"/>
          </a:p>
        </p:txBody>
      </p:sp>
    </p:spTree>
    <p:extLst>
      <p:ext uri="{BB962C8B-B14F-4D97-AF65-F5344CB8AC3E}">
        <p14:creationId xmlns:p14="http://schemas.microsoft.com/office/powerpoint/2010/main" val="122605133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130</a:t>
            </a:fld>
            <a:endParaRPr lang="en-US" dirty="0"/>
          </a:p>
        </p:txBody>
      </p:sp>
    </p:spTree>
    <p:extLst>
      <p:ext uri="{BB962C8B-B14F-4D97-AF65-F5344CB8AC3E}">
        <p14:creationId xmlns:p14="http://schemas.microsoft.com/office/powerpoint/2010/main" val="234038358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more on Failure to Respond bullet</a:t>
            </a:r>
          </a:p>
        </p:txBody>
      </p:sp>
      <p:sp>
        <p:nvSpPr>
          <p:cNvPr id="4" name="Slide Number Placeholder 3"/>
          <p:cNvSpPr>
            <a:spLocks noGrp="1"/>
          </p:cNvSpPr>
          <p:nvPr>
            <p:ph type="sldNum" sz="quarter" idx="10"/>
          </p:nvPr>
        </p:nvSpPr>
        <p:spPr/>
        <p:txBody>
          <a:bodyPr/>
          <a:lstStyle/>
          <a:p>
            <a:fld id="{8EFEC2E7-9A7D-4DAA-97F3-BD07381F8247}" type="slidenum">
              <a:rPr lang="en-US" smtClean="0"/>
              <a:t>131</a:t>
            </a:fld>
            <a:endParaRPr lang="en-US" dirty="0"/>
          </a:p>
        </p:txBody>
      </p:sp>
    </p:spTree>
    <p:extLst>
      <p:ext uri="{BB962C8B-B14F-4D97-AF65-F5344CB8AC3E}">
        <p14:creationId xmlns:p14="http://schemas.microsoft.com/office/powerpoint/2010/main" val="124262557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400" dirty="0">
                <a:sym typeface="Calibri"/>
              </a:rPr>
              <a:t>Take advantage of resources</a:t>
            </a:r>
          </a:p>
          <a:p>
            <a:pPr lvl="1"/>
            <a:r>
              <a:rPr lang="en-US" sz="2200" dirty="0">
                <a:sym typeface="Calibri"/>
              </a:rPr>
              <a:t>Pre-submission calls</a:t>
            </a:r>
          </a:p>
          <a:p>
            <a:pPr lvl="1"/>
            <a:r>
              <a:rPr lang="en-US" sz="2200" dirty="0">
                <a:sym typeface="Calibri"/>
              </a:rPr>
              <a:t>Checklist</a:t>
            </a:r>
          </a:p>
          <a:p>
            <a:pPr lvl="1"/>
            <a:r>
              <a:rPr lang="en-US" sz="2200" dirty="0">
                <a:sym typeface="Calibri"/>
              </a:rPr>
              <a:t>Webinars and training guides</a:t>
            </a:r>
          </a:p>
          <a:p>
            <a:pPr marL="0" indent="0">
              <a:buNone/>
            </a:pPr>
            <a:r>
              <a:rPr lang="en-US" sz="2400" dirty="0">
                <a:sym typeface="Calibri"/>
              </a:rPr>
              <a:t>Analysts are here to help. Contact your analyst if you have questions or concerns at any point during the report year</a:t>
            </a:r>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132</a:t>
            </a:fld>
            <a:endParaRPr lang="en-US" dirty="0"/>
          </a:p>
        </p:txBody>
      </p:sp>
    </p:spTree>
    <p:extLst>
      <p:ext uri="{BB962C8B-B14F-4D97-AF65-F5344CB8AC3E}">
        <p14:creationId xmlns:p14="http://schemas.microsoft.com/office/powerpoint/2010/main" val="295300843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133</a:t>
            </a:fld>
            <a:endParaRPr lang="en-US" dirty="0"/>
          </a:p>
        </p:txBody>
      </p:sp>
    </p:spTree>
    <p:extLst>
      <p:ext uri="{BB962C8B-B14F-4D97-AF65-F5344CB8AC3E}">
        <p14:creationId xmlns:p14="http://schemas.microsoft.com/office/powerpoint/2010/main" val="3117435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Accounting requirements – NTD reporting requirements for financial data follow generally accepted accounting principles (GAAP) and accrual accounting.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The NTD program is a system of accounts that complies with GAAP and Standards of Governmental Accounting and Financial Reporting.  However, small differences exist between NTD and GAAP, relating to the accounting of costs for capital grant purchases.  </a:t>
            </a:r>
            <a:r>
              <a:rPr kumimoji="0" lang="en-US" sz="1000" b="0"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If there are conflicts between GAAP and NTD reporting instructions and requirements, NTD rules are to be followed.</a:t>
            </a:r>
          </a:p>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Accrual accounting – Revenue is recorded when earned, regardless of when payment is received.  Expenses are recorded when the liability occurs, regardless of when the payment is made.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Source: www.ntdprogram.gov</a:t>
            </a:r>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20</a:t>
            </a:fld>
            <a:endParaRPr lang="en-US" dirty="0"/>
          </a:p>
        </p:txBody>
      </p:sp>
    </p:spTree>
    <p:extLst>
      <p:ext uri="{BB962C8B-B14F-4D97-AF65-F5344CB8AC3E}">
        <p14:creationId xmlns:p14="http://schemas.microsoft.com/office/powerpoint/2010/main" val="3654421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649"/>
            <a:ext cx="7772400" cy="1470025"/>
          </a:xfrm>
        </p:spPr>
        <p:txBody>
          <a:bodyPr/>
          <a:lstStyle>
            <a:lvl1pPr>
              <a:defRPr sz="4800" b="0">
                <a:latin typeface="Tahoma" pitchFamily="34" charset="0"/>
                <a:cs typeface="Tahoma"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28376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6975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9954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431706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774956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74440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1825"/>
            <a:ext cx="4038600" cy="4259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1825"/>
            <a:ext cx="4038600" cy="4259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310309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7108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854639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80033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853090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Tahoma" pitchFamily="34" charset="0"/>
                <a:cs typeface="Tahoma" pitchFamily="34" charset="0"/>
              </a:defRPr>
            </a:lvl1pPr>
            <a:lvl2pPr>
              <a:defRPr>
                <a:latin typeface="Tahoma" pitchFamily="34" charset="0"/>
                <a:cs typeface="Tahoma" pitchFamily="34" charset="0"/>
              </a:defRPr>
            </a:lvl2pPr>
            <a:lvl3pPr>
              <a:defRPr>
                <a:latin typeface="Tahoma" pitchFamily="34" charset="0"/>
                <a:cs typeface="Tahoma" pitchFamily="34" charset="0"/>
              </a:defRPr>
            </a:lvl3pPr>
            <a:lvl4pPr>
              <a:defRPr>
                <a:latin typeface="Tahoma" pitchFamily="34" charset="0"/>
                <a:cs typeface="Tahoma" pitchFamily="34" charset="0"/>
              </a:defRPr>
            </a:lvl4pPr>
            <a:lvl5pPr>
              <a:defRPr>
                <a:latin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529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55068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087049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08038"/>
            <a:ext cx="2057400" cy="5353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08038"/>
            <a:ext cx="6019800" cy="535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765568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925795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9976443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584555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1825"/>
            <a:ext cx="4038600" cy="4259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1825"/>
            <a:ext cx="4038600" cy="4259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835684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465280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004070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348442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62556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5696398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46375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222309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08038"/>
            <a:ext cx="2057400" cy="5353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08038"/>
            <a:ext cx="6019800" cy="535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443401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6833136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489173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630824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0375" y="1901825"/>
            <a:ext cx="1863725" cy="4259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476500" y="1901825"/>
            <a:ext cx="1863725" cy="4259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1022017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4773790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72210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 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72547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871701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3073234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1640140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2485746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08038"/>
            <a:ext cx="2057400" cy="5353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08038"/>
            <a:ext cx="6019800" cy="535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6392174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9531185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5789608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9981836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5567235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3759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3529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8903249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4143007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13589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327454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9727867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08038"/>
            <a:ext cx="2057400" cy="5318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08038"/>
            <a:ext cx="6019800" cy="53181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7743342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55675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40487752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8880782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632286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23482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199919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8526"/>
            <a:ext cx="8229600" cy="712333"/>
          </a:xfrm>
          <a:prstGeom prst="rect">
            <a:avLst/>
          </a:prstGeom>
        </p:spPr>
        <p:txBody>
          <a:bodyPr/>
          <a:lstStyle>
            <a:lvl1pPr algn="ctr">
              <a:defRPr sz="3600" b="1">
                <a:latin typeface="Arial" pitchFamily="34" charset="0"/>
                <a:cs typeface="Arial" pitchFamily="34" charset="0"/>
              </a:defRPr>
            </a:lvl1pPr>
          </a:lstStyle>
          <a:p>
            <a:r>
              <a:rPr lang="en-US"/>
              <a:t>Click to edit Master title style</a:t>
            </a:r>
            <a:endParaRPr lang="en-US" dirty="0"/>
          </a:p>
        </p:txBody>
      </p:sp>
      <p:sp>
        <p:nvSpPr>
          <p:cNvPr id="3"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7304943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4583451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0722486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1320683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8785935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6984318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latin typeface="Tahoma" pitchFamily="34" charset="0"/>
                <a:cs typeface="Tahoma"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4200">
                <a:solidFill>
                  <a:schemeClr val="tx1"/>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071890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13713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9438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9365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35572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01033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334184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6969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83027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742496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72249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59928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0450803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316791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232809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6881695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5313175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ADE1B9D5-6B45-43F7-A669-CB0A4839930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3671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40226046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1183490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7325845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1073892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6776205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948847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5904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7.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7.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7.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7.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6.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9.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6" descr="NTIPPTbackgroundFeb09 beige color adjust FINAL"/>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2225" y="-9525"/>
            <a:ext cx="925036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8" descr="RU_BLOUSTEIN_Logo red and black"/>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80975" y="217488"/>
            <a:ext cx="26050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2" descr="NTI Logo w Tag L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80975" y="6054725"/>
            <a:ext cx="17589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3" descr="FTA Letters Paisley Wheel blue"/>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267575" y="6157913"/>
            <a:ext cx="17303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2392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4800" kern="1200">
          <a:solidFill>
            <a:schemeClr val="tx1"/>
          </a:solidFill>
          <a:latin typeface="Tahoma" pitchFamily="34" charset="0"/>
          <a:ea typeface="Tahoma" pitchFamily="25" charset="0"/>
          <a:cs typeface="Tahoma" pitchFamily="34" charset="0"/>
        </a:defRPr>
      </a:lvl1pPr>
      <a:lvl2pPr algn="ctr" rtl="0" eaLnBrk="1" fontAlgn="base" hangingPunct="1">
        <a:spcBef>
          <a:spcPct val="0"/>
        </a:spcBef>
        <a:spcAft>
          <a:spcPct val="0"/>
        </a:spcAft>
        <a:defRPr sz="4800">
          <a:solidFill>
            <a:schemeClr val="tx1"/>
          </a:solidFill>
          <a:latin typeface="Tahoma" pitchFamily="34" charset="0"/>
          <a:ea typeface="Tahoma" pitchFamily="25" charset="0"/>
          <a:cs typeface="Tahoma" pitchFamily="34" charset="0"/>
        </a:defRPr>
      </a:lvl2pPr>
      <a:lvl3pPr algn="ctr" rtl="0" eaLnBrk="1" fontAlgn="base" hangingPunct="1">
        <a:spcBef>
          <a:spcPct val="0"/>
        </a:spcBef>
        <a:spcAft>
          <a:spcPct val="0"/>
        </a:spcAft>
        <a:defRPr sz="4800">
          <a:solidFill>
            <a:schemeClr val="tx1"/>
          </a:solidFill>
          <a:latin typeface="Tahoma" pitchFamily="34" charset="0"/>
          <a:ea typeface="Tahoma" pitchFamily="25" charset="0"/>
          <a:cs typeface="Tahoma" pitchFamily="34" charset="0"/>
        </a:defRPr>
      </a:lvl3pPr>
      <a:lvl4pPr algn="ctr" rtl="0" eaLnBrk="1" fontAlgn="base" hangingPunct="1">
        <a:spcBef>
          <a:spcPct val="0"/>
        </a:spcBef>
        <a:spcAft>
          <a:spcPct val="0"/>
        </a:spcAft>
        <a:defRPr sz="4800">
          <a:solidFill>
            <a:schemeClr val="tx1"/>
          </a:solidFill>
          <a:latin typeface="Tahoma" pitchFamily="34" charset="0"/>
          <a:ea typeface="Tahoma" pitchFamily="25" charset="0"/>
          <a:cs typeface="Tahoma" pitchFamily="34" charset="0"/>
        </a:defRPr>
      </a:lvl4pPr>
      <a:lvl5pPr algn="ctr" rtl="0" eaLnBrk="1" fontAlgn="base" hangingPunct="1">
        <a:spcBef>
          <a:spcPct val="0"/>
        </a:spcBef>
        <a:spcAft>
          <a:spcPct val="0"/>
        </a:spcAft>
        <a:defRPr sz="4800">
          <a:solidFill>
            <a:schemeClr val="tx1"/>
          </a:solidFill>
          <a:latin typeface="Tahoma" pitchFamily="34" charset="0"/>
          <a:ea typeface="Tahoma" pitchFamily="25" charset="0"/>
          <a:cs typeface="Tahom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ahoma" pitchFamily="34" charset="0"/>
          <a:ea typeface="Tahoma" pitchFamily="25" charset="0"/>
          <a:cs typeface="Tahoma"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ahoma" pitchFamily="34" charset="0"/>
          <a:ea typeface="Tahoma" pitchFamily="25" charset="0"/>
          <a:cs typeface="Tahoma"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ahoma" pitchFamily="34" charset="0"/>
          <a:ea typeface="Tahoma" pitchFamily="25" charset="0"/>
          <a:cs typeface="Tahoma"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ahoma" pitchFamily="34" charset="0"/>
          <a:ea typeface="Tahoma" pitchFamily="25" charset="0"/>
          <a:cs typeface="Tahoma"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ahoma" pitchFamily="34" charset="0"/>
          <a:ea typeface="Tahoma" pitchFamily="25"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White">
      <p:bgPr>
        <a:solidFill>
          <a:srgbClr val="E9E0C9"/>
        </a:solidFill>
        <a:effectLst/>
      </p:bgPr>
    </p:bg>
    <p:spTree>
      <p:nvGrpSpPr>
        <p:cNvPr id="1" name=""/>
        <p:cNvGrpSpPr/>
        <p:nvPr/>
      </p:nvGrpSpPr>
      <p:grpSpPr>
        <a:xfrm>
          <a:off x="0" y="0"/>
          <a:ext cx="0" cy="0"/>
          <a:chOff x="0" y="0"/>
          <a:chExt cx="0" cy="0"/>
        </a:xfrm>
      </p:grpSpPr>
      <p:pic>
        <p:nvPicPr>
          <p:cNvPr id="2050" name="Picture 2" descr="NTIPPTbackgroundFeb09 beige color adjust"/>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808038"/>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457200" y="1901825"/>
            <a:ext cx="822960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53" name="Picture 9" descr="NTI Logo w Tag LG"/>
          <p:cNvPicPr>
            <a:picLocks noChangeAspect="1" noChangeArrowheads="1"/>
          </p:cNvPicPr>
          <p:nvPr/>
        </p:nvPicPr>
        <p:blipFill>
          <a:blip r:embed="rId14" cstate="email">
            <a:extLst>
              <a:ext uri="{28A0092B-C50C-407E-A947-70E740481C1C}">
                <a14:useLocalDpi xmlns:a14="http://schemas.microsoft.com/office/drawing/2010/main"/>
              </a:ext>
            </a:extLst>
          </a:blip>
          <a:srcRect r="-1083"/>
          <a:stretch>
            <a:fillRect/>
          </a:stretch>
        </p:blipFill>
        <p:spPr bwMode="auto">
          <a:xfrm>
            <a:off x="244475" y="171450"/>
            <a:ext cx="1549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Line 8"/>
          <p:cNvSpPr>
            <a:spLocks noChangeShapeType="1"/>
          </p:cNvSpPr>
          <p:nvPr/>
        </p:nvSpPr>
        <p:spPr bwMode="auto">
          <a:xfrm>
            <a:off x="457200" y="1554163"/>
            <a:ext cx="8229600" cy="0"/>
          </a:xfrm>
          <a:prstGeom prst="line">
            <a:avLst/>
          </a:prstGeom>
          <a:noFill/>
          <a:ln w="12700">
            <a:solidFill>
              <a:srgbClr val="A38769"/>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2055" name="Picture 16" descr="FTA Letters Paisley Wheel blue"/>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878763" y="6378575"/>
            <a:ext cx="10287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17"/>
          <p:cNvSpPr txBox="1">
            <a:spLocks noChangeArrowheads="1"/>
          </p:cNvSpPr>
          <p:nvPr/>
        </p:nvSpPr>
        <p:spPr bwMode="auto">
          <a:xfrm>
            <a:off x="5075238" y="206375"/>
            <a:ext cx="4011612" cy="400110"/>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25" charset="-128"/>
              </a:defRPr>
            </a:lvl1pPr>
            <a:lvl2pPr marL="742950" indent="-285750" eaLnBrk="0" hangingPunct="0">
              <a:defRPr>
                <a:solidFill>
                  <a:schemeClr val="tx1"/>
                </a:solidFill>
                <a:latin typeface="Arial" charset="0"/>
                <a:ea typeface="ＭＳ Ｐゴシック" pitchFamily="25" charset="-128"/>
              </a:defRPr>
            </a:lvl2pPr>
            <a:lvl3pPr marL="1143000" indent="-228600" eaLnBrk="0" hangingPunct="0">
              <a:defRPr>
                <a:solidFill>
                  <a:schemeClr val="tx1"/>
                </a:solidFill>
                <a:latin typeface="Arial" charset="0"/>
                <a:ea typeface="ＭＳ Ｐゴシック" pitchFamily="25" charset="-128"/>
              </a:defRPr>
            </a:lvl3pPr>
            <a:lvl4pPr marL="1600200" indent="-228600" eaLnBrk="0" hangingPunct="0">
              <a:defRPr>
                <a:solidFill>
                  <a:schemeClr val="tx1"/>
                </a:solidFill>
                <a:latin typeface="Arial" charset="0"/>
                <a:ea typeface="ＭＳ Ｐゴシック" pitchFamily="25" charset="-128"/>
              </a:defRPr>
            </a:lvl4pPr>
            <a:lvl5pPr marL="2057400" indent="-228600" eaLnBrk="0" hangingPunct="0">
              <a:defRPr>
                <a:solidFill>
                  <a:schemeClr val="tx1"/>
                </a:solidFill>
                <a:latin typeface="Arial" charset="0"/>
                <a:ea typeface="ＭＳ Ｐゴシック" pitchFamily="2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5" charset="-128"/>
              </a:defRPr>
            </a:lvl9pPr>
          </a:lstStyle>
          <a:p>
            <a:pPr algn="r" eaLnBrk="1" hangingPunct="1">
              <a:spcBef>
                <a:spcPct val="50000"/>
              </a:spcBef>
              <a:defRPr/>
            </a:pPr>
            <a:r>
              <a:rPr lang="en-US" sz="2000" i="1" dirty="0">
                <a:latin typeface="Tahoma" pitchFamily="25" charset="0"/>
              </a:rPr>
              <a:t>Rural Reporting </a:t>
            </a:r>
          </a:p>
        </p:txBody>
      </p:sp>
      <p:sp>
        <p:nvSpPr>
          <p:cNvPr id="9"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fontAlgn="base" hangingPunct="1">
        <a:spcBef>
          <a:spcPct val="0"/>
        </a:spcBef>
        <a:spcAft>
          <a:spcPct val="0"/>
        </a:spcAft>
        <a:defRPr sz="3600" b="1">
          <a:solidFill>
            <a:schemeClr val="tx2"/>
          </a:solidFill>
          <a:latin typeface="+mj-lt"/>
          <a:ea typeface="ＭＳ Ｐゴシック" pitchFamily="25" charset="-128"/>
          <a:cs typeface="+mj-cs"/>
        </a:defRPr>
      </a:lvl1pPr>
      <a:lvl2pPr algn="l" rtl="0" eaLnBrk="1" fontAlgn="base" hangingPunct="1">
        <a:spcBef>
          <a:spcPct val="0"/>
        </a:spcBef>
        <a:spcAft>
          <a:spcPct val="0"/>
        </a:spcAft>
        <a:defRPr sz="3600" b="1">
          <a:solidFill>
            <a:schemeClr val="tx2"/>
          </a:solidFill>
          <a:latin typeface="Arial" charset="0"/>
          <a:ea typeface="ＭＳ Ｐゴシック" pitchFamily="25" charset="-128"/>
        </a:defRPr>
      </a:lvl2pPr>
      <a:lvl3pPr algn="l" rtl="0" eaLnBrk="1" fontAlgn="base" hangingPunct="1">
        <a:spcBef>
          <a:spcPct val="0"/>
        </a:spcBef>
        <a:spcAft>
          <a:spcPct val="0"/>
        </a:spcAft>
        <a:defRPr sz="3600" b="1">
          <a:solidFill>
            <a:schemeClr val="tx2"/>
          </a:solidFill>
          <a:latin typeface="Arial" charset="0"/>
          <a:ea typeface="ＭＳ Ｐゴシック" pitchFamily="25" charset="-128"/>
        </a:defRPr>
      </a:lvl3pPr>
      <a:lvl4pPr algn="l" rtl="0" eaLnBrk="1" fontAlgn="base" hangingPunct="1">
        <a:spcBef>
          <a:spcPct val="0"/>
        </a:spcBef>
        <a:spcAft>
          <a:spcPct val="0"/>
        </a:spcAft>
        <a:defRPr sz="3600" b="1">
          <a:solidFill>
            <a:schemeClr val="tx2"/>
          </a:solidFill>
          <a:latin typeface="Arial" charset="0"/>
          <a:ea typeface="ＭＳ Ｐゴシック" pitchFamily="25" charset="-128"/>
        </a:defRPr>
      </a:lvl4pPr>
      <a:lvl5pPr algn="l" rtl="0" eaLnBrk="1" fontAlgn="base" hangingPunct="1">
        <a:spcBef>
          <a:spcPct val="0"/>
        </a:spcBef>
        <a:spcAft>
          <a:spcPct val="0"/>
        </a:spcAft>
        <a:defRPr sz="3600" b="1">
          <a:solidFill>
            <a:schemeClr val="tx2"/>
          </a:solidFill>
          <a:latin typeface="Arial" charset="0"/>
          <a:ea typeface="ＭＳ Ｐゴシック" pitchFamily="25" charset="-128"/>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ts val="300"/>
        </a:spcBef>
        <a:spcAft>
          <a:spcPts val="300"/>
        </a:spcAft>
        <a:buChar char="•"/>
        <a:defRPr sz="2800">
          <a:solidFill>
            <a:schemeClr val="tx1"/>
          </a:solidFill>
          <a:latin typeface="+mn-lt"/>
          <a:ea typeface="ＭＳ Ｐゴシック" pitchFamily="25" charset="-128"/>
          <a:cs typeface="+mn-cs"/>
        </a:defRPr>
      </a:lvl1pPr>
      <a:lvl2pPr marL="798513" indent="-341313" algn="l" rtl="0" eaLnBrk="1" fontAlgn="base" hangingPunct="1">
        <a:spcBef>
          <a:spcPts val="300"/>
        </a:spcBef>
        <a:spcAft>
          <a:spcPts val="300"/>
        </a:spcAft>
        <a:buSzPct val="85000"/>
        <a:buFont typeface="Wingdings" pitchFamily="25" charset="2"/>
        <a:buChar char="Ø"/>
        <a:defRPr sz="2600">
          <a:solidFill>
            <a:schemeClr val="tx1"/>
          </a:solidFill>
          <a:latin typeface="+mn-lt"/>
          <a:ea typeface="ＭＳ Ｐゴシック" pitchFamily="25" charset="-128"/>
        </a:defRPr>
      </a:lvl2pPr>
      <a:lvl3pPr marL="1204913" indent="-290513" algn="l" rtl="0" eaLnBrk="1" fontAlgn="base" hangingPunct="1">
        <a:spcBef>
          <a:spcPts val="300"/>
        </a:spcBef>
        <a:spcAft>
          <a:spcPts val="300"/>
        </a:spcAft>
        <a:buSzPct val="100000"/>
        <a:buChar char="•"/>
        <a:defRPr sz="2400">
          <a:solidFill>
            <a:schemeClr val="tx1"/>
          </a:solidFill>
          <a:latin typeface="+mn-lt"/>
          <a:ea typeface="ＭＳ Ｐゴシック" pitchFamily="25" charset="-128"/>
        </a:defRPr>
      </a:lvl3pPr>
      <a:lvl4pPr marL="1600200" indent="-228600" algn="l" rtl="0" eaLnBrk="1" fontAlgn="base" hangingPunct="1">
        <a:spcBef>
          <a:spcPts val="300"/>
        </a:spcBef>
        <a:spcAft>
          <a:spcPts val="30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spcBef>
          <a:spcPts val="300"/>
        </a:spcBef>
        <a:spcAft>
          <a:spcPts val="300"/>
        </a:spcAft>
        <a:buSzPct val="60000"/>
        <a:buChar char="o"/>
        <a:defRPr sz="2000">
          <a:solidFill>
            <a:schemeClr val="tx1"/>
          </a:solidFill>
          <a:latin typeface="+mn-lt"/>
          <a:ea typeface="ＭＳ Ｐゴシック" pitchFamily="25" charset="-128"/>
        </a:defRPr>
      </a:lvl5pPr>
      <a:lvl6pPr marL="2514600" indent="-228600" algn="l" rtl="0" eaLnBrk="1" fontAlgn="base" hangingPunct="1">
        <a:lnSpc>
          <a:spcPct val="95000"/>
        </a:lnSpc>
        <a:spcBef>
          <a:spcPct val="25000"/>
        </a:spcBef>
        <a:spcAft>
          <a:spcPct val="25000"/>
        </a:spcAft>
        <a:buSzPct val="60000"/>
        <a:buChar char="o"/>
        <a:defRPr sz="2000">
          <a:solidFill>
            <a:schemeClr val="tx1"/>
          </a:solidFill>
          <a:latin typeface="+mn-lt"/>
        </a:defRPr>
      </a:lvl6pPr>
      <a:lvl7pPr marL="2971800" indent="-228600" algn="l" rtl="0" eaLnBrk="1" fontAlgn="base" hangingPunct="1">
        <a:lnSpc>
          <a:spcPct val="95000"/>
        </a:lnSpc>
        <a:spcBef>
          <a:spcPct val="25000"/>
        </a:spcBef>
        <a:spcAft>
          <a:spcPct val="25000"/>
        </a:spcAft>
        <a:buSzPct val="60000"/>
        <a:buChar char="o"/>
        <a:defRPr sz="2000">
          <a:solidFill>
            <a:schemeClr val="tx1"/>
          </a:solidFill>
          <a:latin typeface="+mn-lt"/>
        </a:defRPr>
      </a:lvl7pPr>
      <a:lvl8pPr marL="3429000" indent="-228600" algn="l" rtl="0" eaLnBrk="1" fontAlgn="base" hangingPunct="1">
        <a:lnSpc>
          <a:spcPct val="95000"/>
        </a:lnSpc>
        <a:spcBef>
          <a:spcPct val="25000"/>
        </a:spcBef>
        <a:spcAft>
          <a:spcPct val="25000"/>
        </a:spcAft>
        <a:buSzPct val="60000"/>
        <a:buChar char="o"/>
        <a:defRPr sz="2000">
          <a:solidFill>
            <a:schemeClr val="tx1"/>
          </a:solidFill>
          <a:latin typeface="+mn-lt"/>
        </a:defRPr>
      </a:lvl8pPr>
      <a:lvl9pPr marL="3886200" indent="-228600" algn="l" rtl="0" eaLnBrk="1" fontAlgn="base" hangingPunct="1">
        <a:lnSpc>
          <a:spcPct val="95000"/>
        </a:lnSpc>
        <a:spcBef>
          <a:spcPct val="25000"/>
        </a:spcBef>
        <a:spcAft>
          <a:spcPct val="25000"/>
        </a:spcAft>
        <a:buSzPct val="60000"/>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White">
      <p:bgPr>
        <a:solidFill>
          <a:srgbClr val="E9E0C9"/>
        </a:solidFill>
        <a:effectLst/>
      </p:bgPr>
    </p:bg>
    <p:spTree>
      <p:nvGrpSpPr>
        <p:cNvPr id="1" name=""/>
        <p:cNvGrpSpPr/>
        <p:nvPr/>
      </p:nvGrpSpPr>
      <p:grpSpPr>
        <a:xfrm>
          <a:off x="0" y="0"/>
          <a:ext cx="0" cy="0"/>
          <a:chOff x="0" y="0"/>
          <a:chExt cx="0" cy="0"/>
        </a:xfrm>
      </p:grpSpPr>
      <p:pic>
        <p:nvPicPr>
          <p:cNvPr id="3074" name="Picture 2" descr="NTIPPTbackgroundFeb09 beige color adjust"/>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bwMode="auto">
          <a:xfrm>
            <a:off x="457200" y="808038"/>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6" name="Rectangle 3"/>
          <p:cNvSpPr>
            <a:spLocks noGrp="1" noChangeArrowheads="1"/>
          </p:cNvSpPr>
          <p:nvPr>
            <p:ph type="body" idx="1"/>
          </p:nvPr>
        </p:nvSpPr>
        <p:spPr bwMode="auto">
          <a:xfrm>
            <a:off x="457200" y="1901825"/>
            <a:ext cx="822960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077" name="Picture 9" descr="NTI Logo w Tag LG"/>
          <p:cNvPicPr>
            <a:picLocks noChangeAspect="1" noChangeArrowheads="1"/>
          </p:cNvPicPr>
          <p:nvPr/>
        </p:nvPicPr>
        <p:blipFill>
          <a:blip r:embed="rId14" cstate="email">
            <a:extLst>
              <a:ext uri="{28A0092B-C50C-407E-A947-70E740481C1C}">
                <a14:useLocalDpi xmlns:a14="http://schemas.microsoft.com/office/drawing/2010/main"/>
              </a:ext>
            </a:extLst>
          </a:blip>
          <a:srcRect r="-1083"/>
          <a:stretch>
            <a:fillRect/>
          </a:stretch>
        </p:blipFill>
        <p:spPr bwMode="auto">
          <a:xfrm>
            <a:off x="244475" y="171450"/>
            <a:ext cx="1549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Line 11"/>
          <p:cNvSpPr>
            <a:spLocks noChangeShapeType="1"/>
          </p:cNvSpPr>
          <p:nvPr/>
        </p:nvSpPr>
        <p:spPr bwMode="auto">
          <a:xfrm>
            <a:off x="457200" y="1554163"/>
            <a:ext cx="8229600" cy="0"/>
          </a:xfrm>
          <a:prstGeom prst="line">
            <a:avLst/>
          </a:prstGeom>
          <a:noFill/>
          <a:ln w="12700">
            <a:solidFill>
              <a:srgbClr val="A38769"/>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3079" name="Picture 15" descr="FTA Letters Paisley Wheel blue"/>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878763" y="6378575"/>
            <a:ext cx="10287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 Box 17"/>
          <p:cNvSpPr txBox="1">
            <a:spLocks noChangeArrowheads="1"/>
          </p:cNvSpPr>
          <p:nvPr/>
        </p:nvSpPr>
        <p:spPr bwMode="auto">
          <a:xfrm>
            <a:off x="5075238" y="206375"/>
            <a:ext cx="4011612" cy="396875"/>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25" charset="-128"/>
              </a:defRPr>
            </a:lvl1pPr>
            <a:lvl2pPr marL="742950" indent="-285750" eaLnBrk="0" hangingPunct="0">
              <a:defRPr>
                <a:solidFill>
                  <a:schemeClr val="tx1"/>
                </a:solidFill>
                <a:latin typeface="Arial" charset="0"/>
                <a:ea typeface="ＭＳ Ｐゴシック" pitchFamily="25" charset="-128"/>
              </a:defRPr>
            </a:lvl2pPr>
            <a:lvl3pPr marL="1143000" indent="-228600" eaLnBrk="0" hangingPunct="0">
              <a:defRPr>
                <a:solidFill>
                  <a:schemeClr val="tx1"/>
                </a:solidFill>
                <a:latin typeface="Arial" charset="0"/>
                <a:ea typeface="ＭＳ Ｐゴシック" pitchFamily="25" charset="-128"/>
              </a:defRPr>
            </a:lvl3pPr>
            <a:lvl4pPr marL="1600200" indent="-228600" eaLnBrk="0" hangingPunct="0">
              <a:defRPr>
                <a:solidFill>
                  <a:schemeClr val="tx1"/>
                </a:solidFill>
                <a:latin typeface="Arial" charset="0"/>
                <a:ea typeface="ＭＳ Ｐゴシック" pitchFamily="25" charset="-128"/>
              </a:defRPr>
            </a:lvl4pPr>
            <a:lvl5pPr marL="2057400" indent="-228600" eaLnBrk="0" hangingPunct="0">
              <a:defRPr>
                <a:solidFill>
                  <a:schemeClr val="tx1"/>
                </a:solidFill>
                <a:latin typeface="Arial" charset="0"/>
                <a:ea typeface="ＭＳ Ｐゴシック" pitchFamily="2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5" charset="-128"/>
              </a:defRPr>
            </a:lvl9pPr>
          </a:lstStyle>
          <a:p>
            <a:pPr algn="r" eaLnBrk="1" hangingPunct="1">
              <a:spcBef>
                <a:spcPct val="50000"/>
              </a:spcBef>
              <a:defRPr/>
            </a:pPr>
            <a:r>
              <a:rPr lang="en-US" sz="2000" i="1" dirty="0">
                <a:latin typeface="Tahoma" pitchFamily="25" charset="0"/>
              </a:rPr>
              <a:t>Safety and Security Reporting</a:t>
            </a:r>
          </a:p>
        </p:txBody>
      </p:sp>
      <p:sp>
        <p:nvSpPr>
          <p:cNvPr id="9"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fontAlgn="base" hangingPunct="1">
        <a:spcBef>
          <a:spcPct val="0"/>
        </a:spcBef>
        <a:spcAft>
          <a:spcPct val="0"/>
        </a:spcAft>
        <a:defRPr sz="3600" b="1">
          <a:solidFill>
            <a:schemeClr val="tx2"/>
          </a:solidFill>
          <a:latin typeface="+mj-lt"/>
          <a:ea typeface="ＭＳ Ｐゴシック" pitchFamily="25" charset="-128"/>
          <a:cs typeface="+mj-cs"/>
        </a:defRPr>
      </a:lvl1pPr>
      <a:lvl2pPr algn="l" rtl="0" eaLnBrk="1" fontAlgn="base" hangingPunct="1">
        <a:spcBef>
          <a:spcPct val="0"/>
        </a:spcBef>
        <a:spcAft>
          <a:spcPct val="0"/>
        </a:spcAft>
        <a:defRPr sz="3600" b="1">
          <a:solidFill>
            <a:schemeClr val="tx2"/>
          </a:solidFill>
          <a:latin typeface="Arial" charset="0"/>
          <a:ea typeface="ＭＳ Ｐゴシック" pitchFamily="25" charset="-128"/>
        </a:defRPr>
      </a:lvl2pPr>
      <a:lvl3pPr algn="l" rtl="0" eaLnBrk="1" fontAlgn="base" hangingPunct="1">
        <a:spcBef>
          <a:spcPct val="0"/>
        </a:spcBef>
        <a:spcAft>
          <a:spcPct val="0"/>
        </a:spcAft>
        <a:defRPr sz="3600" b="1">
          <a:solidFill>
            <a:schemeClr val="tx2"/>
          </a:solidFill>
          <a:latin typeface="Arial" charset="0"/>
          <a:ea typeface="ＭＳ Ｐゴシック" pitchFamily="25" charset="-128"/>
        </a:defRPr>
      </a:lvl3pPr>
      <a:lvl4pPr algn="l" rtl="0" eaLnBrk="1" fontAlgn="base" hangingPunct="1">
        <a:spcBef>
          <a:spcPct val="0"/>
        </a:spcBef>
        <a:spcAft>
          <a:spcPct val="0"/>
        </a:spcAft>
        <a:defRPr sz="3600" b="1">
          <a:solidFill>
            <a:schemeClr val="tx2"/>
          </a:solidFill>
          <a:latin typeface="Arial" charset="0"/>
          <a:ea typeface="ＭＳ Ｐゴシック" pitchFamily="25" charset="-128"/>
        </a:defRPr>
      </a:lvl4pPr>
      <a:lvl5pPr algn="l" rtl="0" eaLnBrk="1" fontAlgn="base" hangingPunct="1">
        <a:spcBef>
          <a:spcPct val="0"/>
        </a:spcBef>
        <a:spcAft>
          <a:spcPct val="0"/>
        </a:spcAft>
        <a:defRPr sz="3600" b="1">
          <a:solidFill>
            <a:schemeClr val="tx2"/>
          </a:solidFill>
          <a:latin typeface="Arial" charset="0"/>
          <a:ea typeface="ＭＳ Ｐゴシック" pitchFamily="25" charset="-128"/>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0" indent="0" algn="l" rtl="0" eaLnBrk="1" fontAlgn="base" hangingPunct="1">
        <a:spcBef>
          <a:spcPts val="300"/>
        </a:spcBef>
        <a:spcAft>
          <a:spcPts val="300"/>
        </a:spcAft>
        <a:defRPr sz="2800">
          <a:solidFill>
            <a:schemeClr val="tx1"/>
          </a:solidFill>
          <a:latin typeface="+mn-lt"/>
          <a:ea typeface="ＭＳ Ｐゴシック" pitchFamily="25" charset="-128"/>
          <a:cs typeface="+mn-cs"/>
        </a:defRPr>
      </a:lvl1pPr>
      <a:lvl2pPr marL="803275" indent="-338138" algn="l" rtl="0" eaLnBrk="1" fontAlgn="base" hangingPunct="1">
        <a:spcBef>
          <a:spcPts val="300"/>
        </a:spcBef>
        <a:spcAft>
          <a:spcPts val="300"/>
        </a:spcAft>
        <a:buChar char="•"/>
        <a:defRPr sz="2600">
          <a:solidFill>
            <a:schemeClr val="tx1"/>
          </a:solidFill>
          <a:latin typeface="+mn-lt"/>
          <a:ea typeface="ＭＳ Ｐゴシック" pitchFamily="25" charset="-128"/>
        </a:defRPr>
      </a:lvl2pPr>
      <a:lvl3pPr marL="1262063" indent="-347663" algn="l" rtl="0" eaLnBrk="1" fontAlgn="base" hangingPunct="1">
        <a:spcBef>
          <a:spcPts val="300"/>
        </a:spcBef>
        <a:spcAft>
          <a:spcPts val="300"/>
        </a:spcAft>
        <a:buSzPct val="85000"/>
        <a:buFont typeface="Wingdings" pitchFamily="25" charset="2"/>
        <a:buChar char="Ø"/>
        <a:defRPr sz="2400">
          <a:solidFill>
            <a:schemeClr val="tx1"/>
          </a:solidFill>
          <a:latin typeface="+mn-lt"/>
          <a:ea typeface="ＭＳ Ｐゴシック" pitchFamily="25" charset="-128"/>
        </a:defRPr>
      </a:lvl3pPr>
      <a:lvl4pPr marL="1654175" indent="-282575" algn="l" rtl="0" eaLnBrk="1" fontAlgn="base" hangingPunct="1">
        <a:spcBef>
          <a:spcPts val="300"/>
        </a:spcBef>
        <a:spcAft>
          <a:spcPts val="300"/>
        </a:spcAft>
        <a:buSzPct val="100000"/>
        <a:buChar char="•"/>
        <a:defRPr sz="2000">
          <a:solidFill>
            <a:schemeClr val="tx1"/>
          </a:solidFill>
          <a:latin typeface="+mn-lt"/>
          <a:ea typeface="ＭＳ Ｐゴシック" pitchFamily="25" charset="-128"/>
        </a:defRPr>
      </a:lvl4pPr>
      <a:lvl5pPr marL="2057400" indent="-228600" algn="l" rtl="0" eaLnBrk="1" fontAlgn="base" hangingPunct="1">
        <a:spcBef>
          <a:spcPts val="300"/>
        </a:spcBef>
        <a:spcAft>
          <a:spcPts val="300"/>
        </a:spcAft>
        <a:buFont typeface="Arial" charset="0"/>
        <a:buChar char="»"/>
        <a:defRPr sz="2000">
          <a:solidFill>
            <a:schemeClr val="tx1"/>
          </a:solidFill>
          <a:latin typeface="+mn-lt"/>
          <a:ea typeface="ＭＳ Ｐゴシック" pitchFamily="25" charset="-128"/>
        </a:defRPr>
      </a:lvl5pPr>
      <a:lvl6pPr marL="2514600" indent="-228600" algn="l" rtl="0" eaLnBrk="1" fontAlgn="base" hangingPunct="1">
        <a:lnSpc>
          <a:spcPct val="95000"/>
        </a:lnSpc>
        <a:spcBef>
          <a:spcPct val="25000"/>
        </a:spcBef>
        <a:spcAft>
          <a:spcPct val="25000"/>
        </a:spcAft>
        <a:buFont typeface="Arial" charset="0"/>
        <a:buChar char="»"/>
        <a:defRPr sz="2000">
          <a:solidFill>
            <a:schemeClr val="tx1"/>
          </a:solidFill>
          <a:latin typeface="+mn-lt"/>
        </a:defRPr>
      </a:lvl6pPr>
      <a:lvl7pPr marL="2971800" indent="-228600" algn="l" rtl="0" eaLnBrk="1" fontAlgn="base" hangingPunct="1">
        <a:lnSpc>
          <a:spcPct val="95000"/>
        </a:lnSpc>
        <a:spcBef>
          <a:spcPct val="25000"/>
        </a:spcBef>
        <a:spcAft>
          <a:spcPct val="25000"/>
        </a:spcAft>
        <a:buFont typeface="Arial" charset="0"/>
        <a:buChar char="»"/>
        <a:defRPr sz="2000">
          <a:solidFill>
            <a:schemeClr val="tx1"/>
          </a:solidFill>
          <a:latin typeface="+mn-lt"/>
        </a:defRPr>
      </a:lvl7pPr>
      <a:lvl8pPr marL="3429000" indent="-228600" algn="l" rtl="0" eaLnBrk="1" fontAlgn="base" hangingPunct="1">
        <a:lnSpc>
          <a:spcPct val="95000"/>
        </a:lnSpc>
        <a:spcBef>
          <a:spcPct val="25000"/>
        </a:spcBef>
        <a:spcAft>
          <a:spcPct val="25000"/>
        </a:spcAft>
        <a:buFont typeface="Arial" charset="0"/>
        <a:buChar char="»"/>
        <a:defRPr sz="2000">
          <a:solidFill>
            <a:schemeClr val="tx1"/>
          </a:solidFill>
          <a:latin typeface="+mn-lt"/>
        </a:defRPr>
      </a:lvl8pPr>
      <a:lvl9pPr marL="3886200" indent="-228600" algn="l" rtl="0" eaLnBrk="1" fontAlgn="base" hangingPunct="1">
        <a:lnSpc>
          <a:spcPct val="95000"/>
        </a:lnSpc>
        <a:spcBef>
          <a:spcPct val="25000"/>
        </a:spcBef>
        <a:spcAft>
          <a:spcPct val="2500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White">
      <p:bgPr>
        <a:solidFill>
          <a:srgbClr val="E9E0C9"/>
        </a:solidFill>
        <a:effectLst/>
      </p:bgPr>
    </p:bg>
    <p:spTree>
      <p:nvGrpSpPr>
        <p:cNvPr id="1" name=""/>
        <p:cNvGrpSpPr/>
        <p:nvPr/>
      </p:nvGrpSpPr>
      <p:grpSpPr>
        <a:xfrm>
          <a:off x="0" y="0"/>
          <a:ext cx="0" cy="0"/>
          <a:chOff x="0" y="0"/>
          <a:chExt cx="0" cy="0"/>
        </a:xfrm>
      </p:grpSpPr>
      <p:pic>
        <p:nvPicPr>
          <p:cNvPr id="4098" name="Picture 10" descr="NTIPPTbackgroundFeb09 beige color adjust"/>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bwMode="auto">
          <a:xfrm>
            <a:off x="457200" y="808038"/>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Rectangle 3"/>
          <p:cNvSpPr>
            <a:spLocks noGrp="1" noChangeArrowheads="1"/>
          </p:cNvSpPr>
          <p:nvPr>
            <p:ph type="body" idx="1"/>
          </p:nvPr>
        </p:nvSpPr>
        <p:spPr bwMode="auto">
          <a:xfrm>
            <a:off x="460375" y="1901825"/>
            <a:ext cx="387985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Text Box 17"/>
          <p:cNvSpPr txBox="1">
            <a:spLocks noChangeArrowheads="1"/>
          </p:cNvSpPr>
          <p:nvPr/>
        </p:nvSpPr>
        <p:spPr bwMode="auto">
          <a:xfrm>
            <a:off x="5075238" y="206375"/>
            <a:ext cx="4011612" cy="396875"/>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25" charset="-128"/>
              </a:defRPr>
            </a:lvl1pPr>
            <a:lvl2pPr marL="742950" indent="-285750" eaLnBrk="0" hangingPunct="0">
              <a:defRPr>
                <a:solidFill>
                  <a:schemeClr val="tx1"/>
                </a:solidFill>
                <a:latin typeface="Arial" charset="0"/>
                <a:ea typeface="ＭＳ Ｐゴシック" pitchFamily="25" charset="-128"/>
              </a:defRPr>
            </a:lvl2pPr>
            <a:lvl3pPr marL="1143000" indent="-228600" eaLnBrk="0" hangingPunct="0">
              <a:defRPr>
                <a:solidFill>
                  <a:schemeClr val="tx1"/>
                </a:solidFill>
                <a:latin typeface="Arial" charset="0"/>
                <a:ea typeface="ＭＳ Ｐゴシック" pitchFamily="25" charset="-128"/>
              </a:defRPr>
            </a:lvl3pPr>
            <a:lvl4pPr marL="1600200" indent="-228600" eaLnBrk="0" hangingPunct="0">
              <a:defRPr>
                <a:solidFill>
                  <a:schemeClr val="tx1"/>
                </a:solidFill>
                <a:latin typeface="Arial" charset="0"/>
                <a:ea typeface="ＭＳ Ｐゴシック" pitchFamily="25" charset="-128"/>
              </a:defRPr>
            </a:lvl4pPr>
            <a:lvl5pPr marL="2057400" indent="-228600" eaLnBrk="0" hangingPunct="0">
              <a:defRPr>
                <a:solidFill>
                  <a:schemeClr val="tx1"/>
                </a:solidFill>
                <a:latin typeface="Arial" charset="0"/>
                <a:ea typeface="ＭＳ Ｐゴシック" pitchFamily="2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5" charset="-128"/>
              </a:defRPr>
            </a:lvl9pPr>
          </a:lstStyle>
          <a:p>
            <a:pPr algn="r" eaLnBrk="1" hangingPunct="1">
              <a:spcBef>
                <a:spcPct val="50000"/>
              </a:spcBef>
              <a:defRPr/>
            </a:pPr>
            <a:r>
              <a:rPr lang="en-US" sz="2000" i="1" dirty="0">
                <a:latin typeface="Tahoma" pitchFamily="25" charset="0"/>
              </a:rPr>
              <a:t>Safety and Security Reporting</a:t>
            </a:r>
          </a:p>
        </p:txBody>
      </p:sp>
      <p:pic>
        <p:nvPicPr>
          <p:cNvPr id="4102" name="Picture 9" descr="NTI Logo w Tag LG"/>
          <p:cNvPicPr>
            <a:picLocks noChangeAspect="1" noChangeArrowheads="1"/>
          </p:cNvPicPr>
          <p:nvPr/>
        </p:nvPicPr>
        <p:blipFill>
          <a:blip r:embed="rId14" cstate="email">
            <a:extLst>
              <a:ext uri="{28A0092B-C50C-407E-A947-70E740481C1C}">
                <a14:useLocalDpi xmlns:a14="http://schemas.microsoft.com/office/drawing/2010/main"/>
              </a:ext>
            </a:extLst>
          </a:blip>
          <a:srcRect r="-1083"/>
          <a:stretch>
            <a:fillRect/>
          </a:stretch>
        </p:blipFill>
        <p:spPr bwMode="auto">
          <a:xfrm>
            <a:off x="244475" y="171450"/>
            <a:ext cx="1549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Line 15"/>
          <p:cNvSpPr>
            <a:spLocks noChangeShapeType="1"/>
          </p:cNvSpPr>
          <p:nvPr/>
        </p:nvSpPr>
        <p:spPr bwMode="auto">
          <a:xfrm>
            <a:off x="457200" y="1554163"/>
            <a:ext cx="8229600" cy="0"/>
          </a:xfrm>
          <a:prstGeom prst="line">
            <a:avLst/>
          </a:prstGeom>
          <a:noFill/>
          <a:ln w="12700">
            <a:solidFill>
              <a:srgbClr val="A38769"/>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4104" name="Picture 19" descr="FTA Letters Paisley Wheel blue"/>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878763" y="6378575"/>
            <a:ext cx="10287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fontAlgn="base" hangingPunct="1">
        <a:spcBef>
          <a:spcPct val="0"/>
        </a:spcBef>
        <a:spcAft>
          <a:spcPct val="0"/>
        </a:spcAft>
        <a:defRPr sz="3600" b="1">
          <a:solidFill>
            <a:schemeClr val="tx2"/>
          </a:solidFill>
          <a:latin typeface="+mj-lt"/>
          <a:ea typeface="ＭＳ Ｐゴシック" pitchFamily="25" charset="-128"/>
          <a:cs typeface="+mj-cs"/>
        </a:defRPr>
      </a:lvl1pPr>
      <a:lvl2pPr algn="l" rtl="0" eaLnBrk="1" fontAlgn="base" hangingPunct="1">
        <a:spcBef>
          <a:spcPct val="0"/>
        </a:spcBef>
        <a:spcAft>
          <a:spcPct val="0"/>
        </a:spcAft>
        <a:defRPr sz="3600" b="1">
          <a:solidFill>
            <a:schemeClr val="tx2"/>
          </a:solidFill>
          <a:latin typeface="Arial" charset="0"/>
          <a:ea typeface="ＭＳ Ｐゴシック" pitchFamily="25" charset="-128"/>
        </a:defRPr>
      </a:lvl2pPr>
      <a:lvl3pPr algn="l" rtl="0" eaLnBrk="1" fontAlgn="base" hangingPunct="1">
        <a:spcBef>
          <a:spcPct val="0"/>
        </a:spcBef>
        <a:spcAft>
          <a:spcPct val="0"/>
        </a:spcAft>
        <a:defRPr sz="3600" b="1">
          <a:solidFill>
            <a:schemeClr val="tx2"/>
          </a:solidFill>
          <a:latin typeface="Arial" charset="0"/>
          <a:ea typeface="ＭＳ Ｐゴシック" pitchFamily="25" charset="-128"/>
        </a:defRPr>
      </a:lvl3pPr>
      <a:lvl4pPr algn="l" rtl="0" eaLnBrk="1" fontAlgn="base" hangingPunct="1">
        <a:spcBef>
          <a:spcPct val="0"/>
        </a:spcBef>
        <a:spcAft>
          <a:spcPct val="0"/>
        </a:spcAft>
        <a:defRPr sz="3600" b="1">
          <a:solidFill>
            <a:schemeClr val="tx2"/>
          </a:solidFill>
          <a:latin typeface="Arial" charset="0"/>
          <a:ea typeface="ＭＳ Ｐゴシック" pitchFamily="25" charset="-128"/>
        </a:defRPr>
      </a:lvl4pPr>
      <a:lvl5pPr algn="l" rtl="0" eaLnBrk="1" fontAlgn="base" hangingPunct="1">
        <a:spcBef>
          <a:spcPct val="0"/>
        </a:spcBef>
        <a:spcAft>
          <a:spcPct val="0"/>
        </a:spcAft>
        <a:defRPr sz="3600" b="1">
          <a:solidFill>
            <a:schemeClr val="tx2"/>
          </a:solidFill>
          <a:latin typeface="Arial" charset="0"/>
          <a:ea typeface="ＭＳ Ｐゴシック" pitchFamily="25" charset="-128"/>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7663" indent="-347663" algn="l" rtl="0" eaLnBrk="1" fontAlgn="base" hangingPunct="1">
        <a:lnSpc>
          <a:spcPct val="95000"/>
        </a:lnSpc>
        <a:spcBef>
          <a:spcPct val="25000"/>
        </a:spcBef>
        <a:spcAft>
          <a:spcPct val="25000"/>
        </a:spcAft>
        <a:buFont typeface="Tahoma" pitchFamily="25" charset="0"/>
        <a:buChar char="•"/>
        <a:defRPr sz="2800">
          <a:solidFill>
            <a:schemeClr val="tx1"/>
          </a:solidFill>
          <a:latin typeface="+mn-lt"/>
          <a:ea typeface="ＭＳ Ｐゴシック" pitchFamily="25" charset="-128"/>
          <a:cs typeface="+mn-cs"/>
        </a:defRPr>
      </a:lvl1pPr>
      <a:lvl2pPr marL="798513" indent="-341313" algn="l" rtl="0" eaLnBrk="1" fontAlgn="base" hangingPunct="1">
        <a:lnSpc>
          <a:spcPct val="95000"/>
        </a:lnSpc>
        <a:spcBef>
          <a:spcPct val="25000"/>
        </a:spcBef>
        <a:spcAft>
          <a:spcPct val="25000"/>
        </a:spcAft>
        <a:buSzPct val="85000"/>
        <a:buFont typeface="Wingdings" pitchFamily="25" charset="2"/>
        <a:buChar char="Ø"/>
        <a:defRPr sz="2600">
          <a:solidFill>
            <a:schemeClr val="tx1"/>
          </a:solidFill>
          <a:latin typeface="+mn-lt"/>
          <a:ea typeface="ＭＳ Ｐゴシック" pitchFamily="25" charset="-128"/>
        </a:defRPr>
      </a:lvl2pPr>
      <a:lvl3pPr marL="1204913" indent="-290513" algn="l" rtl="0" eaLnBrk="1" fontAlgn="base" hangingPunct="1">
        <a:lnSpc>
          <a:spcPct val="95000"/>
        </a:lnSpc>
        <a:spcBef>
          <a:spcPct val="25000"/>
        </a:spcBef>
        <a:spcAft>
          <a:spcPct val="25000"/>
        </a:spcAft>
        <a:buSzPct val="100000"/>
        <a:buChar char="•"/>
        <a:defRPr sz="2400">
          <a:solidFill>
            <a:schemeClr val="tx1"/>
          </a:solidFill>
          <a:latin typeface="+mn-lt"/>
          <a:ea typeface="ＭＳ Ｐゴシック" pitchFamily="25" charset="-128"/>
        </a:defRPr>
      </a:lvl3pPr>
      <a:lvl4pPr marL="1600200" indent="-228600" algn="l" rtl="0" eaLnBrk="1" fontAlgn="base" hangingPunct="1">
        <a:lnSpc>
          <a:spcPct val="95000"/>
        </a:lnSpc>
        <a:spcBef>
          <a:spcPct val="25000"/>
        </a:spcBef>
        <a:spcAft>
          <a:spcPct val="2500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lnSpc>
          <a:spcPct val="95000"/>
        </a:lnSpc>
        <a:spcBef>
          <a:spcPct val="25000"/>
        </a:spcBef>
        <a:spcAft>
          <a:spcPct val="25000"/>
        </a:spcAft>
        <a:buSzPct val="60000"/>
        <a:buChar char="o"/>
        <a:defRPr sz="2000">
          <a:solidFill>
            <a:schemeClr val="tx1"/>
          </a:solidFill>
          <a:latin typeface="+mn-lt"/>
          <a:ea typeface="ＭＳ Ｐゴシック" pitchFamily="25" charset="-128"/>
        </a:defRPr>
      </a:lvl5pPr>
      <a:lvl6pPr marL="2514600" indent="-228600" algn="l" rtl="0" eaLnBrk="1" fontAlgn="base" hangingPunct="1">
        <a:lnSpc>
          <a:spcPct val="95000"/>
        </a:lnSpc>
        <a:spcBef>
          <a:spcPct val="25000"/>
        </a:spcBef>
        <a:spcAft>
          <a:spcPct val="25000"/>
        </a:spcAft>
        <a:buSzPct val="60000"/>
        <a:buChar char="o"/>
        <a:defRPr sz="2000">
          <a:solidFill>
            <a:schemeClr val="tx1"/>
          </a:solidFill>
          <a:latin typeface="+mn-lt"/>
        </a:defRPr>
      </a:lvl6pPr>
      <a:lvl7pPr marL="2971800" indent="-228600" algn="l" rtl="0" eaLnBrk="1" fontAlgn="base" hangingPunct="1">
        <a:lnSpc>
          <a:spcPct val="95000"/>
        </a:lnSpc>
        <a:spcBef>
          <a:spcPct val="25000"/>
        </a:spcBef>
        <a:spcAft>
          <a:spcPct val="25000"/>
        </a:spcAft>
        <a:buSzPct val="60000"/>
        <a:buChar char="o"/>
        <a:defRPr sz="2000">
          <a:solidFill>
            <a:schemeClr val="tx1"/>
          </a:solidFill>
          <a:latin typeface="+mn-lt"/>
        </a:defRPr>
      </a:lvl7pPr>
      <a:lvl8pPr marL="3429000" indent="-228600" algn="l" rtl="0" eaLnBrk="1" fontAlgn="base" hangingPunct="1">
        <a:lnSpc>
          <a:spcPct val="95000"/>
        </a:lnSpc>
        <a:spcBef>
          <a:spcPct val="25000"/>
        </a:spcBef>
        <a:spcAft>
          <a:spcPct val="25000"/>
        </a:spcAft>
        <a:buSzPct val="60000"/>
        <a:buChar char="o"/>
        <a:defRPr sz="2000">
          <a:solidFill>
            <a:schemeClr val="tx1"/>
          </a:solidFill>
          <a:latin typeface="+mn-lt"/>
        </a:defRPr>
      </a:lvl8pPr>
      <a:lvl9pPr marL="3886200" indent="-228600" algn="l" rtl="0" eaLnBrk="1" fontAlgn="base" hangingPunct="1">
        <a:lnSpc>
          <a:spcPct val="95000"/>
        </a:lnSpc>
        <a:spcBef>
          <a:spcPct val="25000"/>
        </a:spcBef>
        <a:spcAft>
          <a:spcPct val="25000"/>
        </a:spcAft>
        <a:buSzPct val="60000"/>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White">
      <p:bgPr>
        <a:solidFill>
          <a:srgbClr val="E9E0C9"/>
        </a:solidFill>
        <a:effectLst/>
      </p:bgPr>
    </p:bg>
    <p:spTree>
      <p:nvGrpSpPr>
        <p:cNvPr id="1" name=""/>
        <p:cNvGrpSpPr/>
        <p:nvPr/>
      </p:nvGrpSpPr>
      <p:grpSpPr>
        <a:xfrm>
          <a:off x="0" y="0"/>
          <a:ext cx="0" cy="0"/>
          <a:chOff x="0" y="0"/>
          <a:chExt cx="0" cy="0"/>
        </a:xfrm>
      </p:grpSpPr>
      <p:pic>
        <p:nvPicPr>
          <p:cNvPr id="5122" name="Picture 8" descr="NTIPPTbackgroundFeb09 beige color adjust"/>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bwMode="auto">
          <a:xfrm>
            <a:off x="457200" y="808038"/>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5124" name="Picture 9" descr="NTI Logo w Tag LG"/>
          <p:cNvPicPr>
            <a:picLocks noChangeAspect="1" noChangeArrowheads="1"/>
          </p:cNvPicPr>
          <p:nvPr/>
        </p:nvPicPr>
        <p:blipFill>
          <a:blip r:embed="rId14" cstate="email">
            <a:extLst>
              <a:ext uri="{28A0092B-C50C-407E-A947-70E740481C1C}">
                <a14:useLocalDpi xmlns:a14="http://schemas.microsoft.com/office/drawing/2010/main"/>
              </a:ext>
            </a:extLst>
          </a:blip>
          <a:srcRect r="-1083"/>
          <a:stretch>
            <a:fillRect/>
          </a:stretch>
        </p:blipFill>
        <p:spPr bwMode="auto">
          <a:xfrm>
            <a:off x="244475" y="171450"/>
            <a:ext cx="1549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Line 11"/>
          <p:cNvSpPr>
            <a:spLocks noChangeShapeType="1"/>
          </p:cNvSpPr>
          <p:nvPr/>
        </p:nvSpPr>
        <p:spPr bwMode="auto">
          <a:xfrm>
            <a:off x="457200" y="1554163"/>
            <a:ext cx="8229600" cy="0"/>
          </a:xfrm>
          <a:prstGeom prst="line">
            <a:avLst/>
          </a:prstGeom>
          <a:noFill/>
          <a:ln w="12700">
            <a:solidFill>
              <a:srgbClr val="A38769"/>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5126" name="Picture 15" descr="FTA Letters Paisley Wheel blue"/>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878763" y="6378575"/>
            <a:ext cx="10287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17"/>
          <p:cNvSpPr txBox="1">
            <a:spLocks noChangeArrowheads="1"/>
          </p:cNvSpPr>
          <p:nvPr/>
        </p:nvSpPr>
        <p:spPr bwMode="auto">
          <a:xfrm>
            <a:off x="5097463" y="285750"/>
            <a:ext cx="4011612" cy="396875"/>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25" charset="-128"/>
              </a:defRPr>
            </a:lvl1pPr>
            <a:lvl2pPr marL="742950" indent="-285750" eaLnBrk="0" hangingPunct="0">
              <a:defRPr>
                <a:solidFill>
                  <a:schemeClr val="tx1"/>
                </a:solidFill>
                <a:latin typeface="Arial" charset="0"/>
                <a:ea typeface="ＭＳ Ｐゴシック" pitchFamily="25" charset="-128"/>
              </a:defRPr>
            </a:lvl2pPr>
            <a:lvl3pPr marL="1143000" indent="-228600" eaLnBrk="0" hangingPunct="0">
              <a:defRPr>
                <a:solidFill>
                  <a:schemeClr val="tx1"/>
                </a:solidFill>
                <a:latin typeface="Arial" charset="0"/>
                <a:ea typeface="ＭＳ Ｐゴシック" pitchFamily="25" charset="-128"/>
              </a:defRPr>
            </a:lvl3pPr>
            <a:lvl4pPr marL="1600200" indent="-228600" eaLnBrk="0" hangingPunct="0">
              <a:defRPr>
                <a:solidFill>
                  <a:schemeClr val="tx1"/>
                </a:solidFill>
                <a:latin typeface="Arial" charset="0"/>
                <a:ea typeface="ＭＳ Ｐゴシック" pitchFamily="25" charset="-128"/>
              </a:defRPr>
            </a:lvl4pPr>
            <a:lvl5pPr marL="2057400" indent="-228600" eaLnBrk="0" hangingPunct="0">
              <a:defRPr>
                <a:solidFill>
                  <a:schemeClr val="tx1"/>
                </a:solidFill>
                <a:latin typeface="Arial" charset="0"/>
                <a:ea typeface="ＭＳ Ｐゴシック" pitchFamily="2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5" charset="-128"/>
              </a:defRPr>
            </a:lvl9pPr>
          </a:lstStyle>
          <a:p>
            <a:pPr algn="r" eaLnBrk="1" hangingPunct="1">
              <a:spcBef>
                <a:spcPct val="50000"/>
              </a:spcBef>
              <a:defRPr/>
            </a:pPr>
            <a:r>
              <a:rPr lang="en-US" sz="2000" i="1" dirty="0">
                <a:latin typeface="Tahoma" pitchFamily="25" charset="0"/>
              </a:rPr>
              <a:t>Safety and Security Reporting</a:t>
            </a:r>
          </a:p>
        </p:txBody>
      </p:sp>
      <p:sp>
        <p:nvSpPr>
          <p:cNvPr id="8"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fontAlgn="base" hangingPunct="1">
        <a:spcBef>
          <a:spcPct val="0"/>
        </a:spcBef>
        <a:spcAft>
          <a:spcPct val="0"/>
        </a:spcAft>
        <a:defRPr sz="3600" b="1">
          <a:solidFill>
            <a:schemeClr val="tx2"/>
          </a:solidFill>
          <a:latin typeface="+mj-lt"/>
          <a:ea typeface="ＭＳ Ｐゴシック" pitchFamily="25" charset="-128"/>
          <a:cs typeface="+mj-cs"/>
        </a:defRPr>
      </a:lvl1pPr>
      <a:lvl2pPr algn="l" rtl="0" eaLnBrk="1" fontAlgn="base" hangingPunct="1">
        <a:spcBef>
          <a:spcPct val="0"/>
        </a:spcBef>
        <a:spcAft>
          <a:spcPct val="0"/>
        </a:spcAft>
        <a:defRPr sz="3600" b="1">
          <a:solidFill>
            <a:schemeClr val="tx2"/>
          </a:solidFill>
          <a:latin typeface="Arial" charset="0"/>
          <a:ea typeface="ＭＳ Ｐゴシック" pitchFamily="25" charset="-128"/>
        </a:defRPr>
      </a:lvl2pPr>
      <a:lvl3pPr algn="l" rtl="0" eaLnBrk="1" fontAlgn="base" hangingPunct="1">
        <a:spcBef>
          <a:spcPct val="0"/>
        </a:spcBef>
        <a:spcAft>
          <a:spcPct val="0"/>
        </a:spcAft>
        <a:defRPr sz="3600" b="1">
          <a:solidFill>
            <a:schemeClr val="tx2"/>
          </a:solidFill>
          <a:latin typeface="Arial" charset="0"/>
          <a:ea typeface="ＭＳ Ｐゴシック" pitchFamily="25" charset="-128"/>
        </a:defRPr>
      </a:lvl3pPr>
      <a:lvl4pPr algn="l" rtl="0" eaLnBrk="1" fontAlgn="base" hangingPunct="1">
        <a:spcBef>
          <a:spcPct val="0"/>
        </a:spcBef>
        <a:spcAft>
          <a:spcPct val="0"/>
        </a:spcAft>
        <a:defRPr sz="3600" b="1">
          <a:solidFill>
            <a:schemeClr val="tx2"/>
          </a:solidFill>
          <a:latin typeface="Arial" charset="0"/>
          <a:ea typeface="ＭＳ Ｐゴシック" pitchFamily="25" charset="-128"/>
        </a:defRPr>
      </a:lvl4pPr>
      <a:lvl5pPr algn="l" rtl="0" eaLnBrk="1" fontAlgn="base" hangingPunct="1">
        <a:spcBef>
          <a:spcPct val="0"/>
        </a:spcBef>
        <a:spcAft>
          <a:spcPct val="0"/>
        </a:spcAft>
        <a:defRPr sz="3600" b="1">
          <a:solidFill>
            <a:schemeClr val="tx2"/>
          </a:solidFill>
          <a:latin typeface="Arial" charset="0"/>
          <a:ea typeface="ＭＳ Ｐゴシック" pitchFamily="25" charset="-128"/>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ＭＳ Ｐゴシック" pitchFamily="25" charset="-128"/>
          <a:cs typeface="+mn-cs"/>
        </a:defRPr>
      </a:lvl1pPr>
      <a:lvl2pPr marL="742950" indent="-285750" algn="l" rtl="0" eaLnBrk="1" fontAlgn="base" hangingPunct="1">
        <a:spcBef>
          <a:spcPct val="20000"/>
        </a:spcBef>
        <a:spcAft>
          <a:spcPct val="0"/>
        </a:spcAft>
        <a:buSzPct val="75000"/>
        <a:buFont typeface="Wingdings" pitchFamily="25" charset="2"/>
        <a:buChar char="Ø"/>
        <a:defRPr sz="2800">
          <a:solidFill>
            <a:schemeClr val="tx1"/>
          </a:solidFill>
          <a:latin typeface="+mn-lt"/>
          <a:ea typeface="ＭＳ Ｐゴシック" pitchFamily="25" charset="-128"/>
        </a:defRPr>
      </a:lvl2pPr>
      <a:lvl3pPr marL="1143000" indent="-228600" algn="l" rtl="0" eaLnBrk="1" fontAlgn="base" hangingPunct="1">
        <a:spcBef>
          <a:spcPct val="20000"/>
        </a:spcBef>
        <a:spcAft>
          <a:spcPct val="0"/>
        </a:spcAft>
        <a:buSzPct val="75000"/>
        <a:buChar char="•"/>
        <a:defRPr sz="2400">
          <a:solidFill>
            <a:schemeClr val="tx1"/>
          </a:solidFill>
          <a:latin typeface="+mn-lt"/>
          <a:ea typeface="ＭＳ Ｐゴシック" pitchFamily="25" charset="-128"/>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spcBef>
          <a:spcPct val="20000"/>
        </a:spcBef>
        <a:spcAft>
          <a:spcPct val="0"/>
        </a:spcAft>
        <a:buSzPct val="60000"/>
        <a:buChar char="o"/>
        <a:defRPr sz="2000">
          <a:solidFill>
            <a:schemeClr val="tx1"/>
          </a:solidFill>
          <a:latin typeface="+mn-lt"/>
          <a:ea typeface="ＭＳ Ｐゴシック" pitchFamily="25" charset="-128"/>
        </a:defRPr>
      </a:lvl5pPr>
      <a:lvl6pPr marL="2514600" indent="-228600" algn="l" rtl="0" eaLnBrk="1" fontAlgn="base" hangingPunct="1">
        <a:spcBef>
          <a:spcPct val="20000"/>
        </a:spcBef>
        <a:spcAft>
          <a:spcPct val="0"/>
        </a:spcAft>
        <a:buSzPct val="60000"/>
        <a:buChar char="o"/>
        <a:defRPr sz="2000">
          <a:solidFill>
            <a:schemeClr val="tx1"/>
          </a:solidFill>
          <a:latin typeface="+mn-lt"/>
        </a:defRPr>
      </a:lvl6pPr>
      <a:lvl7pPr marL="2971800" indent="-228600" algn="l" rtl="0" eaLnBrk="1" fontAlgn="base" hangingPunct="1">
        <a:spcBef>
          <a:spcPct val="20000"/>
        </a:spcBef>
        <a:spcAft>
          <a:spcPct val="0"/>
        </a:spcAft>
        <a:buSzPct val="60000"/>
        <a:buChar char="o"/>
        <a:defRPr sz="2000">
          <a:solidFill>
            <a:schemeClr val="tx1"/>
          </a:solidFill>
          <a:latin typeface="+mn-lt"/>
        </a:defRPr>
      </a:lvl7pPr>
      <a:lvl8pPr marL="3429000" indent="-228600" algn="l" rtl="0" eaLnBrk="1" fontAlgn="base" hangingPunct="1">
        <a:spcBef>
          <a:spcPct val="20000"/>
        </a:spcBef>
        <a:spcAft>
          <a:spcPct val="0"/>
        </a:spcAft>
        <a:buSzPct val="60000"/>
        <a:buChar char="o"/>
        <a:defRPr sz="2000">
          <a:solidFill>
            <a:schemeClr val="tx1"/>
          </a:solidFill>
          <a:latin typeface="+mn-lt"/>
        </a:defRPr>
      </a:lvl8pPr>
      <a:lvl9pPr marL="3886200" indent="-228600" algn="l" rtl="0" eaLnBrk="1" fontAlgn="base" hangingPunct="1">
        <a:spcBef>
          <a:spcPct val="20000"/>
        </a:spcBef>
        <a:spcAft>
          <a:spcPct val="0"/>
        </a:spcAft>
        <a:buSzPct val="60000"/>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White">
      <p:bgPr>
        <a:solidFill>
          <a:srgbClr val="E9E0C9"/>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fontAlgn="base" hangingPunct="1">
        <a:spcBef>
          <a:spcPct val="0"/>
        </a:spcBef>
        <a:spcAft>
          <a:spcPct val="0"/>
        </a:spcAft>
        <a:defRPr sz="4000">
          <a:solidFill>
            <a:schemeClr val="tx2"/>
          </a:solidFill>
          <a:latin typeface="+mj-lt"/>
          <a:ea typeface="ＭＳ Ｐゴシック" pitchFamily="25" charset="-128"/>
          <a:cs typeface="+mj-cs"/>
        </a:defRPr>
      </a:lvl1pPr>
      <a:lvl2pPr algn="l" rtl="0" eaLnBrk="1" fontAlgn="base" hangingPunct="1">
        <a:spcBef>
          <a:spcPct val="0"/>
        </a:spcBef>
        <a:spcAft>
          <a:spcPct val="0"/>
        </a:spcAft>
        <a:defRPr sz="4000">
          <a:solidFill>
            <a:schemeClr val="tx2"/>
          </a:solidFill>
          <a:latin typeface="Tahoma" pitchFamily="34" charset="0"/>
          <a:ea typeface="ＭＳ Ｐゴシック" pitchFamily="25" charset="-128"/>
        </a:defRPr>
      </a:lvl2pPr>
      <a:lvl3pPr algn="l" rtl="0" eaLnBrk="1" fontAlgn="base" hangingPunct="1">
        <a:spcBef>
          <a:spcPct val="0"/>
        </a:spcBef>
        <a:spcAft>
          <a:spcPct val="0"/>
        </a:spcAft>
        <a:defRPr sz="4000">
          <a:solidFill>
            <a:schemeClr val="tx2"/>
          </a:solidFill>
          <a:latin typeface="Tahoma" pitchFamily="34" charset="0"/>
          <a:ea typeface="ＭＳ Ｐゴシック" pitchFamily="25" charset="-128"/>
        </a:defRPr>
      </a:lvl3pPr>
      <a:lvl4pPr algn="l" rtl="0" eaLnBrk="1" fontAlgn="base" hangingPunct="1">
        <a:spcBef>
          <a:spcPct val="0"/>
        </a:spcBef>
        <a:spcAft>
          <a:spcPct val="0"/>
        </a:spcAft>
        <a:defRPr sz="4000">
          <a:solidFill>
            <a:schemeClr val="tx2"/>
          </a:solidFill>
          <a:latin typeface="Tahoma" pitchFamily="34" charset="0"/>
          <a:ea typeface="ＭＳ Ｐゴシック" pitchFamily="25" charset="-128"/>
        </a:defRPr>
      </a:lvl4pPr>
      <a:lvl5pPr algn="l" rtl="0" eaLnBrk="1" fontAlgn="base" hangingPunct="1">
        <a:spcBef>
          <a:spcPct val="0"/>
        </a:spcBef>
        <a:spcAft>
          <a:spcPct val="0"/>
        </a:spcAft>
        <a:defRPr sz="4000">
          <a:solidFill>
            <a:schemeClr val="tx2"/>
          </a:solidFill>
          <a:latin typeface="Tahoma" pitchFamily="34" charset="0"/>
          <a:ea typeface="ＭＳ Ｐゴシック" pitchFamily="25" charset="-128"/>
        </a:defRPr>
      </a:lvl5pPr>
      <a:lvl6pPr marL="457200" algn="l" rtl="0" eaLnBrk="1" fontAlgn="base" hangingPunct="1">
        <a:spcBef>
          <a:spcPct val="0"/>
        </a:spcBef>
        <a:spcAft>
          <a:spcPct val="0"/>
        </a:spcAft>
        <a:defRPr sz="4000">
          <a:solidFill>
            <a:schemeClr val="tx2"/>
          </a:solidFill>
          <a:latin typeface="Tahoma" pitchFamily="34" charset="0"/>
        </a:defRPr>
      </a:lvl6pPr>
      <a:lvl7pPr marL="914400" algn="l" rtl="0" eaLnBrk="1" fontAlgn="base" hangingPunct="1">
        <a:spcBef>
          <a:spcPct val="0"/>
        </a:spcBef>
        <a:spcAft>
          <a:spcPct val="0"/>
        </a:spcAft>
        <a:defRPr sz="4000">
          <a:solidFill>
            <a:schemeClr val="tx2"/>
          </a:solidFill>
          <a:latin typeface="Tahoma" pitchFamily="34" charset="0"/>
        </a:defRPr>
      </a:lvl7pPr>
      <a:lvl8pPr marL="1371600" algn="l" rtl="0" eaLnBrk="1" fontAlgn="base" hangingPunct="1">
        <a:spcBef>
          <a:spcPct val="0"/>
        </a:spcBef>
        <a:spcAft>
          <a:spcPct val="0"/>
        </a:spcAft>
        <a:defRPr sz="4000">
          <a:solidFill>
            <a:schemeClr val="tx2"/>
          </a:solidFill>
          <a:latin typeface="Tahoma" pitchFamily="34" charset="0"/>
        </a:defRPr>
      </a:lvl8pPr>
      <a:lvl9pPr marL="1828800" algn="l" rtl="0" eaLnBrk="1" fontAlgn="base" hangingPunct="1">
        <a:spcBef>
          <a:spcPct val="0"/>
        </a:spcBef>
        <a:spcAft>
          <a:spcPct val="0"/>
        </a:spcAft>
        <a:defRPr sz="4000">
          <a:solidFill>
            <a:schemeClr val="tx2"/>
          </a:solidFill>
          <a:latin typeface="Tahoma" pitchFamily="34"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ＭＳ Ｐゴシック" pitchFamily="25" charset="-128"/>
          <a:cs typeface="+mn-cs"/>
        </a:defRPr>
      </a:lvl1pPr>
      <a:lvl2pPr marL="742950" indent="-285750" algn="l" rtl="0" eaLnBrk="1" fontAlgn="base" hangingPunct="1">
        <a:spcBef>
          <a:spcPct val="20000"/>
        </a:spcBef>
        <a:spcAft>
          <a:spcPct val="0"/>
        </a:spcAft>
        <a:buSzPct val="75000"/>
        <a:buFont typeface="Wingdings" pitchFamily="25" charset="2"/>
        <a:buChar char="Ø"/>
        <a:defRPr sz="2800">
          <a:solidFill>
            <a:schemeClr val="tx1"/>
          </a:solidFill>
          <a:latin typeface="+mn-lt"/>
          <a:ea typeface="ＭＳ Ｐゴシック" pitchFamily="25" charset="-128"/>
        </a:defRPr>
      </a:lvl2pPr>
      <a:lvl3pPr marL="1143000" indent="-228600" algn="l" rtl="0" eaLnBrk="1" fontAlgn="base" hangingPunct="1">
        <a:spcBef>
          <a:spcPct val="20000"/>
        </a:spcBef>
        <a:spcAft>
          <a:spcPct val="0"/>
        </a:spcAft>
        <a:buSzPct val="75000"/>
        <a:buChar char="•"/>
        <a:defRPr sz="2400">
          <a:solidFill>
            <a:schemeClr val="tx1"/>
          </a:solidFill>
          <a:latin typeface="+mn-lt"/>
          <a:ea typeface="ＭＳ Ｐゴシック" pitchFamily="25" charset="-128"/>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spcBef>
          <a:spcPct val="20000"/>
        </a:spcBef>
        <a:spcAft>
          <a:spcPct val="0"/>
        </a:spcAft>
        <a:buSzPct val="60000"/>
        <a:buChar char="o"/>
        <a:defRPr sz="2000">
          <a:solidFill>
            <a:schemeClr val="tx1"/>
          </a:solidFill>
          <a:latin typeface="+mn-lt"/>
          <a:ea typeface="ＭＳ Ｐゴシック" pitchFamily="25" charset="-128"/>
        </a:defRPr>
      </a:lvl5pPr>
      <a:lvl6pPr marL="2514600" indent="-228600" algn="l" rtl="0" eaLnBrk="1" fontAlgn="base" hangingPunct="1">
        <a:spcBef>
          <a:spcPct val="20000"/>
        </a:spcBef>
        <a:spcAft>
          <a:spcPct val="0"/>
        </a:spcAft>
        <a:buSzPct val="60000"/>
        <a:buChar char="o"/>
        <a:defRPr sz="2000">
          <a:solidFill>
            <a:schemeClr val="tx1"/>
          </a:solidFill>
          <a:latin typeface="+mn-lt"/>
        </a:defRPr>
      </a:lvl6pPr>
      <a:lvl7pPr marL="2971800" indent="-228600" algn="l" rtl="0" eaLnBrk="1" fontAlgn="base" hangingPunct="1">
        <a:spcBef>
          <a:spcPct val="20000"/>
        </a:spcBef>
        <a:spcAft>
          <a:spcPct val="0"/>
        </a:spcAft>
        <a:buSzPct val="60000"/>
        <a:buChar char="o"/>
        <a:defRPr sz="2000">
          <a:solidFill>
            <a:schemeClr val="tx1"/>
          </a:solidFill>
          <a:latin typeface="+mn-lt"/>
        </a:defRPr>
      </a:lvl7pPr>
      <a:lvl8pPr marL="3429000" indent="-228600" algn="l" rtl="0" eaLnBrk="1" fontAlgn="base" hangingPunct="1">
        <a:spcBef>
          <a:spcPct val="20000"/>
        </a:spcBef>
        <a:spcAft>
          <a:spcPct val="0"/>
        </a:spcAft>
        <a:buSzPct val="60000"/>
        <a:buChar char="o"/>
        <a:defRPr sz="2000">
          <a:solidFill>
            <a:schemeClr val="tx1"/>
          </a:solidFill>
          <a:latin typeface="+mn-lt"/>
        </a:defRPr>
      </a:lvl8pPr>
      <a:lvl9pPr marL="3886200" indent="-228600" algn="l" rtl="0" eaLnBrk="1" fontAlgn="base" hangingPunct="1">
        <a:spcBef>
          <a:spcPct val="20000"/>
        </a:spcBef>
        <a:spcAft>
          <a:spcPct val="0"/>
        </a:spcAft>
        <a:buSzPct val="60000"/>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146" name="Picture 16" descr="NTIPPTbackgroundFeb09 beige color adjust FINAL"/>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2225" y="-9525"/>
            <a:ext cx="925036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152" name="Picture 23" descr="FTA Letters Paisley Wheel blue"/>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672388" y="6303963"/>
            <a:ext cx="1325562"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NTI Logo w Tag LG"/>
          <p:cNvPicPr>
            <a:picLocks noChangeAspect="1" noChangeArrowheads="1"/>
          </p:cNvPicPr>
          <p:nvPr/>
        </p:nvPicPr>
        <p:blipFill>
          <a:blip r:embed="rId15" cstate="email">
            <a:extLst>
              <a:ext uri="{28A0092B-C50C-407E-A947-70E740481C1C}">
                <a14:useLocalDpi xmlns:a14="http://schemas.microsoft.com/office/drawing/2010/main"/>
              </a:ext>
            </a:extLst>
          </a:blip>
          <a:srcRect r="-1083"/>
          <a:stretch>
            <a:fillRect/>
          </a:stretch>
        </p:blipFill>
        <p:spPr bwMode="auto">
          <a:xfrm>
            <a:off x="244475" y="171450"/>
            <a:ext cx="1549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rtl="0" eaLnBrk="1" fontAlgn="base" hangingPunct="1">
        <a:spcBef>
          <a:spcPct val="0"/>
        </a:spcBef>
        <a:spcAft>
          <a:spcPct val="0"/>
        </a:spcAft>
        <a:defRPr sz="4400" kern="1200">
          <a:solidFill>
            <a:schemeClr val="tx1"/>
          </a:solidFill>
          <a:latin typeface="+mj-lt"/>
          <a:ea typeface="ＭＳ Ｐゴシック" pitchFamily="25" charset="-128"/>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pitchFamily="25" charset="-128"/>
        </a:defRPr>
      </a:lvl2pPr>
      <a:lvl3pPr algn="ctr" rtl="0" eaLnBrk="1" fontAlgn="base" hangingPunct="1">
        <a:spcBef>
          <a:spcPct val="0"/>
        </a:spcBef>
        <a:spcAft>
          <a:spcPct val="0"/>
        </a:spcAft>
        <a:defRPr sz="4400">
          <a:solidFill>
            <a:schemeClr val="tx1"/>
          </a:solidFill>
          <a:latin typeface="Calibri" pitchFamily="34" charset="0"/>
          <a:ea typeface="ＭＳ Ｐゴシック" pitchFamily="25" charset="-128"/>
        </a:defRPr>
      </a:lvl3pPr>
      <a:lvl4pPr algn="ctr" rtl="0" eaLnBrk="1" fontAlgn="base" hangingPunct="1">
        <a:spcBef>
          <a:spcPct val="0"/>
        </a:spcBef>
        <a:spcAft>
          <a:spcPct val="0"/>
        </a:spcAft>
        <a:defRPr sz="4400">
          <a:solidFill>
            <a:schemeClr val="tx1"/>
          </a:solidFill>
          <a:latin typeface="Calibri" pitchFamily="34" charset="0"/>
          <a:ea typeface="ＭＳ Ｐゴシック" pitchFamily="25" charset="-128"/>
        </a:defRPr>
      </a:lvl4pPr>
      <a:lvl5pPr algn="ctr" rtl="0" eaLnBrk="1" fontAlgn="base" hangingPunct="1">
        <a:spcBef>
          <a:spcPct val="0"/>
        </a:spcBef>
        <a:spcAft>
          <a:spcPct val="0"/>
        </a:spcAft>
        <a:defRPr sz="4400">
          <a:solidFill>
            <a:schemeClr val="tx1"/>
          </a:solidFill>
          <a:latin typeface="Calibri" pitchFamily="34" charset="0"/>
          <a:ea typeface="ＭＳ Ｐゴシック" pitchFamily="25"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pitchFamily="25"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pitchFamily="25"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pitchFamily="25"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25"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2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7905750" y="228600"/>
            <a:ext cx="1238250"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001691" y="6487651"/>
            <a:ext cx="2133600" cy="365125"/>
          </a:xfrm>
          <a:prstGeom prst="rect">
            <a:avLst/>
          </a:prstGeom>
        </p:spPr>
        <p:txBody>
          <a:bodyPr vert="horz" lIns="91440" tIns="45720" rIns="91440" bIns="45720" rtlCol="0" anchor="ctr"/>
          <a:lstStyle>
            <a:lvl1pPr algn="r">
              <a:defRPr sz="1200">
                <a:solidFill>
                  <a:schemeClr val="bg1"/>
                </a:solidFill>
              </a:defRPr>
            </a:lvl1pPr>
          </a:lstStyle>
          <a:p>
            <a:fld id="{ADE1B9D5-6B45-43F7-A669-CB0A48399304}" type="slidenum">
              <a:rPr lang="en-US" smtClean="0">
                <a:solidFill>
                  <a:prstClr val="white"/>
                </a:solidFill>
              </a:rPr>
              <a:pPr/>
              <a:t>‹#›</a:t>
            </a:fld>
            <a:endParaRPr lang="en-US" dirty="0">
              <a:solidFill>
                <a:prstClr val="white"/>
              </a:solidFill>
            </a:endParaRPr>
          </a:p>
        </p:txBody>
      </p:sp>
      <p:sp>
        <p:nvSpPr>
          <p:cNvPr id="7" name="Rectangle 6"/>
          <p:cNvSpPr/>
          <p:nvPr/>
        </p:nvSpPr>
        <p:spPr>
          <a:xfrm>
            <a:off x="0" y="6547104"/>
            <a:ext cx="9144000" cy="310896"/>
          </a:xfrm>
          <a:prstGeom prst="rect">
            <a:avLst/>
          </a:prstGeom>
          <a:solidFill>
            <a:srgbClr val="003E7E"/>
          </a:solidFill>
          <a:ln>
            <a:solidFill>
              <a:srgbClr val="003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3313" y="6208549"/>
            <a:ext cx="1143000" cy="461665"/>
          </a:xfrm>
          <a:prstGeom prst="rect">
            <a:avLst/>
          </a:prstGeom>
          <a:noFill/>
        </p:spPr>
        <p:txBody>
          <a:bodyPr wrap="square" rtlCol="0">
            <a:spAutoFit/>
          </a:bodyPr>
          <a:lstStyle/>
          <a:p>
            <a:r>
              <a:rPr lang="en-US" sz="2400" dirty="0">
                <a:solidFill>
                  <a:srgbClr val="003E7E"/>
                </a:solidFill>
                <a:latin typeface="Arial Rounded MT Bold" panose="020F0704030504030204" pitchFamily="34" charset="0"/>
              </a:rPr>
              <a:t>NTD</a:t>
            </a:r>
          </a:p>
        </p:txBody>
      </p:sp>
      <p:sp>
        <p:nvSpPr>
          <p:cNvPr id="9" name="TextBox 8"/>
          <p:cNvSpPr txBox="1"/>
          <p:nvPr/>
        </p:nvSpPr>
        <p:spPr>
          <a:xfrm>
            <a:off x="31888" y="6547104"/>
            <a:ext cx="2097819" cy="261610"/>
          </a:xfrm>
          <a:prstGeom prst="rect">
            <a:avLst/>
          </a:prstGeom>
          <a:noFill/>
        </p:spPr>
        <p:txBody>
          <a:bodyPr wrap="square" rtlCol="0">
            <a:spAutoFit/>
          </a:bodyPr>
          <a:lstStyle/>
          <a:p>
            <a:r>
              <a:rPr lang="en-US" sz="1100" dirty="0">
                <a:solidFill>
                  <a:prstClr val="white"/>
                </a:solidFill>
                <a:latin typeface="Arial Rounded MT Bold" panose="020F0704030504030204" pitchFamily="34" charset="0"/>
              </a:rPr>
              <a:t>National Transit Database </a:t>
            </a:r>
          </a:p>
        </p:txBody>
      </p:sp>
      <p:sp>
        <p:nvSpPr>
          <p:cNvPr id="10" name="Rectangle 9"/>
          <p:cNvSpPr/>
          <p:nvPr/>
        </p:nvSpPr>
        <p:spPr>
          <a:xfrm>
            <a:off x="0" y="0"/>
            <a:ext cx="9144000" cy="310896"/>
          </a:xfrm>
          <a:prstGeom prst="rect">
            <a:avLst/>
          </a:prstGeom>
          <a:solidFill>
            <a:srgbClr val="003E7E"/>
          </a:solidFill>
          <a:ln>
            <a:solidFill>
              <a:srgbClr val="003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12838" y="24643"/>
            <a:ext cx="2977116" cy="261610"/>
          </a:xfrm>
          <a:prstGeom prst="rect">
            <a:avLst/>
          </a:prstGeom>
          <a:noFill/>
        </p:spPr>
        <p:txBody>
          <a:bodyPr wrap="square" rtlCol="0">
            <a:spAutoFit/>
          </a:bodyPr>
          <a:lstStyle/>
          <a:p>
            <a:r>
              <a:rPr lang="en-US" sz="1100" dirty="0">
                <a:solidFill>
                  <a:prstClr val="white"/>
                </a:solidFill>
                <a:latin typeface="Arial Rounded MT Bold" panose="020F0704030504030204" pitchFamily="34" charset="0"/>
              </a:rPr>
              <a:t>Federal Transit Administration</a:t>
            </a:r>
          </a:p>
        </p:txBody>
      </p:sp>
    </p:spTree>
    <p:extLst>
      <p:ext uri="{BB962C8B-B14F-4D97-AF65-F5344CB8AC3E}">
        <p14:creationId xmlns:p14="http://schemas.microsoft.com/office/powerpoint/2010/main" val="269025066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914400" rtl="0" eaLnBrk="1" latinLnBrk="0" hangingPunct="1">
        <a:spcBef>
          <a:spcPct val="0"/>
        </a:spcBef>
        <a:buNone/>
        <a:defRPr sz="4000" kern="1200">
          <a:solidFill>
            <a:srgbClr val="003E7E"/>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4.xml"/><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www.transit.dot.gov/ntd/manuals"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www.transit.dot.gov/ntd/ntd-uniform-system-account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transit.dot.gov/ntd/manual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s://www.transit.dot.gov/regulations-and-guidance/asset-management/tam-facility-performance-measure-reporting-guidebook"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transit.dot.gov/ntd"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s://www.transit.dot.gov/ntd/manuals"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National Transit Database </a:t>
            </a:r>
          </a:p>
        </p:txBody>
      </p:sp>
      <p:sp>
        <p:nvSpPr>
          <p:cNvPr id="3" name="Subtitle 2"/>
          <p:cNvSpPr>
            <a:spLocks noGrp="1"/>
          </p:cNvSpPr>
          <p:nvPr>
            <p:ph type="subTitle" idx="1"/>
          </p:nvPr>
        </p:nvSpPr>
        <p:spPr/>
        <p:txBody>
          <a:bodyPr/>
          <a:lstStyle/>
          <a:p>
            <a:r>
              <a:rPr lang="en-US" dirty="0"/>
              <a:t>NTD Reporting for State DOTs</a:t>
            </a:r>
          </a:p>
          <a:p>
            <a:r>
              <a:rPr lang="en-US" dirty="0"/>
              <a:t>Report Year 2018</a:t>
            </a:r>
          </a:p>
        </p:txBody>
      </p:sp>
    </p:spTree>
    <p:extLst>
      <p:ext uri="{BB962C8B-B14F-4D97-AF65-F5344CB8AC3E}">
        <p14:creationId xmlns:p14="http://schemas.microsoft.com/office/powerpoint/2010/main" val="2605485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RY 2018 Reporting Deadlines</a:t>
            </a:r>
          </a:p>
        </p:txBody>
      </p:sp>
      <p:sp>
        <p:nvSpPr>
          <p:cNvPr id="3" name="Slide Number Placeholder 2"/>
          <p:cNvSpPr>
            <a:spLocks noGrp="1"/>
          </p:cNvSpPr>
          <p:nvPr>
            <p:ph type="sldNum" sz="quarter" idx="4"/>
          </p:nvPr>
        </p:nvSpPr>
        <p:spPr/>
        <p:txBody>
          <a:bodyPr/>
          <a:lstStyle/>
          <a:p>
            <a:pPr>
              <a:defRPr/>
            </a:pPr>
            <a:fld id="{EA0BD1BF-689B-4D89-8D75-2FEDE0C0747F}" type="slidenum">
              <a:rPr lang="en-US" smtClean="0"/>
              <a:pPr>
                <a:defRPr/>
              </a:pPr>
              <a:t>10</a:t>
            </a:fld>
            <a:endParaRPr lang="en-US" dirty="0"/>
          </a:p>
        </p:txBody>
      </p:sp>
      <p:graphicFrame>
        <p:nvGraphicFramePr>
          <p:cNvPr id="5" name="Table 4" descr="Table of due dates and closeout dates for different reporter sets." title="Due Dates"/>
          <p:cNvGraphicFramePr>
            <a:graphicFrameLocks noGrp="1"/>
          </p:cNvGraphicFramePr>
          <p:nvPr>
            <p:extLst>
              <p:ext uri="{D42A27DB-BD31-4B8C-83A1-F6EECF244321}">
                <p14:modId xmlns:p14="http://schemas.microsoft.com/office/powerpoint/2010/main" val="2354352090"/>
              </p:ext>
            </p:extLst>
          </p:nvPr>
        </p:nvGraphicFramePr>
        <p:xfrm>
          <a:off x="465083" y="2424662"/>
          <a:ext cx="8213834" cy="1524000"/>
        </p:xfrm>
        <a:graphic>
          <a:graphicData uri="http://schemas.openxmlformats.org/drawingml/2006/table">
            <a:tbl>
              <a:tblPr firstRow="1" bandRow="1">
                <a:tableStyleId>{5C22544A-7EE6-4342-B048-85BDC9FD1C3A}</a:tableStyleId>
              </a:tblPr>
              <a:tblGrid>
                <a:gridCol w="4106917">
                  <a:extLst>
                    <a:ext uri="{9D8B030D-6E8A-4147-A177-3AD203B41FA5}">
                      <a16:colId xmlns:a16="http://schemas.microsoft.com/office/drawing/2014/main" val="3853455877"/>
                    </a:ext>
                  </a:extLst>
                </a:gridCol>
                <a:gridCol w="4106917">
                  <a:extLst>
                    <a:ext uri="{9D8B030D-6E8A-4147-A177-3AD203B41FA5}">
                      <a16:colId xmlns:a16="http://schemas.microsoft.com/office/drawing/2014/main" val="4079550970"/>
                    </a:ext>
                  </a:extLst>
                </a:gridCol>
              </a:tblGrid>
              <a:tr h="381000">
                <a:tc>
                  <a:txBody>
                    <a:bodyPr/>
                    <a:lstStyle/>
                    <a:p>
                      <a:pPr algn="ctr"/>
                      <a:r>
                        <a:rPr lang="en-US" dirty="0">
                          <a:solidFill>
                            <a:schemeClr val="tx1"/>
                          </a:solidFill>
                        </a:rPr>
                        <a:t>Fiscal Year End</a:t>
                      </a:r>
                    </a:p>
                  </a:txBody>
                  <a:tcPr>
                    <a:solidFill>
                      <a:schemeClr val="accent1"/>
                    </a:solidFill>
                  </a:tcPr>
                </a:tc>
                <a:tc>
                  <a:txBody>
                    <a:bodyPr/>
                    <a:lstStyle/>
                    <a:p>
                      <a:pPr algn="ctr"/>
                      <a:r>
                        <a:rPr lang="en-US" dirty="0">
                          <a:solidFill>
                            <a:schemeClr val="tx1"/>
                          </a:solidFill>
                        </a:rPr>
                        <a:t>Annual Report  Due Date</a:t>
                      </a:r>
                    </a:p>
                  </a:txBody>
                  <a:tcPr>
                    <a:solidFill>
                      <a:schemeClr val="accent1"/>
                    </a:solidFill>
                  </a:tcPr>
                </a:tc>
                <a:extLst>
                  <a:ext uri="{0D108BD9-81ED-4DB2-BD59-A6C34878D82A}">
                    <a16:rowId xmlns:a16="http://schemas.microsoft.com/office/drawing/2014/main" val="563904753"/>
                  </a:ext>
                </a:extLst>
              </a:tr>
              <a:tr h="381000">
                <a:tc>
                  <a:txBody>
                    <a:bodyPr/>
                    <a:lstStyle/>
                    <a:p>
                      <a:pPr algn="ctr"/>
                      <a:r>
                        <a:rPr lang="en-US" dirty="0"/>
                        <a:t>June 30</a:t>
                      </a:r>
                    </a:p>
                  </a:txBody>
                  <a:tcPr>
                    <a:solidFill>
                      <a:schemeClr val="bg1">
                        <a:lumMod val="85000"/>
                      </a:schemeClr>
                    </a:solidFill>
                  </a:tcPr>
                </a:tc>
                <a:tc>
                  <a:txBody>
                    <a:bodyPr/>
                    <a:lstStyle/>
                    <a:p>
                      <a:pPr algn="ctr"/>
                      <a:r>
                        <a:rPr lang="en-US" dirty="0"/>
                        <a:t>October 31*</a:t>
                      </a:r>
                    </a:p>
                  </a:txBody>
                  <a:tcPr>
                    <a:solidFill>
                      <a:schemeClr val="bg1">
                        <a:lumMod val="85000"/>
                      </a:schemeClr>
                    </a:solidFill>
                  </a:tcPr>
                </a:tc>
                <a:extLst>
                  <a:ext uri="{0D108BD9-81ED-4DB2-BD59-A6C34878D82A}">
                    <a16:rowId xmlns:a16="http://schemas.microsoft.com/office/drawing/2014/main" val="3060238751"/>
                  </a:ext>
                </a:extLst>
              </a:tr>
              <a:tr h="381000">
                <a:tc>
                  <a:txBody>
                    <a:bodyPr/>
                    <a:lstStyle/>
                    <a:p>
                      <a:pPr algn="ctr"/>
                      <a:r>
                        <a:rPr lang="en-US" dirty="0"/>
                        <a:t>September 30</a:t>
                      </a:r>
                    </a:p>
                  </a:txBody>
                  <a:tcPr/>
                </a:tc>
                <a:tc>
                  <a:txBody>
                    <a:bodyPr/>
                    <a:lstStyle/>
                    <a:p>
                      <a:pPr algn="ctr"/>
                      <a:r>
                        <a:rPr lang="en-US" dirty="0"/>
                        <a:t>January 31</a:t>
                      </a:r>
                    </a:p>
                  </a:txBody>
                  <a:tcPr/>
                </a:tc>
                <a:extLst>
                  <a:ext uri="{0D108BD9-81ED-4DB2-BD59-A6C34878D82A}">
                    <a16:rowId xmlns:a16="http://schemas.microsoft.com/office/drawing/2014/main" val="1217184976"/>
                  </a:ext>
                </a:extLst>
              </a:tr>
              <a:tr h="381000">
                <a:tc>
                  <a:txBody>
                    <a:bodyPr/>
                    <a:lstStyle/>
                    <a:p>
                      <a:pPr algn="ctr"/>
                      <a:r>
                        <a:rPr lang="en-US" dirty="0"/>
                        <a:t>December 31</a:t>
                      </a:r>
                    </a:p>
                  </a:txBody>
                  <a:tcPr>
                    <a:solidFill>
                      <a:schemeClr val="bg1">
                        <a:lumMod val="85000"/>
                      </a:schemeClr>
                    </a:solidFill>
                  </a:tcPr>
                </a:tc>
                <a:tc>
                  <a:txBody>
                    <a:bodyPr/>
                    <a:lstStyle/>
                    <a:p>
                      <a:pPr algn="ctr"/>
                      <a:r>
                        <a:rPr lang="en-US" dirty="0"/>
                        <a:t>April 30</a:t>
                      </a:r>
                    </a:p>
                  </a:txBody>
                  <a:tcPr>
                    <a:solidFill>
                      <a:schemeClr val="bg1">
                        <a:lumMod val="85000"/>
                      </a:schemeClr>
                    </a:solidFill>
                  </a:tcPr>
                </a:tc>
                <a:extLst>
                  <a:ext uri="{0D108BD9-81ED-4DB2-BD59-A6C34878D82A}">
                    <a16:rowId xmlns:a16="http://schemas.microsoft.com/office/drawing/2014/main" val="50936639"/>
                  </a:ext>
                </a:extLst>
              </a:tr>
            </a:tbl>
          </a:graphicData>
        </a:graphic>
      </p:graphicFrame>
      <p:sp>
        <p:nvSpPr>
          <p:cNvPr id="4" name="TextBox 3"/>
          <p:cNvSpPr txBox="1"/>
          <p:nvPr/>
        </p:nvSpPr>
        <p:spPr>
          <a:xfrm>
            <a:off x="457200" y="4239604"/>
            <a:ext cx="7987655" cy="1200329"/>
          </a:xfrm>
          <a:prstGeom prst="rect">
            <a:avLst/>
          </a:prstGeom>
          <a:noFill/>
        </p:spPr>
        <p:txBody>
          <a:bodyPr wrap="square" rtlCol="0">
            <a:spAutoFit/>
          </a:bodyPr>
          <a:lstStyle/>
          <a:p>
            <a:r>
              <a:rPr lang="en-US" sz="2400" b="1" dirty="0"/>
              <a:t>*Update for RY 2018</a:t>
            </a:r>
          </a:p>
          <a:p>
            <a:pPr marL="342900" indent="-342900">
              <a:buFont typeface="Arial" panose="020B0604020202020204" pitchFamily="34" charset="0"/>
              <a:buChar char="•"/>
            </a:pPr>
            <a:r>
              <a:rPr lang="en-US" sz="2400" dirty="0"/>
              <a:t>All reporters with the fiscal year end date of June 30</a:t>
            </a:r>
            <a:r>
              <a:rPr lang="en-US" sz="2400" baseline="30000" dirty="0"/>
              <a:t>th</a:t>
            </a:r>
            <a:r>
              <a:rPr lang="en-US" sz="2400" dirty="0"/>
              <a:t> will be due October 31</a:t>
            </a:r>
            <a:r>
              <a:rPr lang="en-US" sz="2400" baseline="30000" dirty="0"/>
              <a:t>st</a:t>
            </a:r>
            <a:endParaRPr lang="en-US" sz="2400" dirty="0"/>
          </a:p>
        </p:txBody>
      </p:sp>
    </p:spTree>
    <p:extLst>
      <p:ext uri="{BB962C8B-B14F-4D97-AF65-F5344CB8AC3E}">
        <p14:creationId xmlns:p14="http://schemas.microsoft.com/office/powerpoint/2010/main" val="205324881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and State Funds</a:t>
            </a:r>
          </a:p>
        </p:txBody>
      </p:sp>
      <p:sp>
        <p:nvSpPr>
          <p:cNvPr id="3" name="Content Placeholder 2"/>
          <p:cNvSpPr>
            <a:spLocks noGrp="1"/>
          </p:cNvSpPr>
          <p:nvPr>
            <p:ph idx="1"/>
          </p:nvPr>
        </p:nvSpPr>
        <p:spPr>
          <a:xfrm>
            <a:off x="457200" y="1630364"/>
            <a:ext cx="8229600" cy="4457700"/>
          </a:xfrm>
        </p:spPr>
        <p:txBody>
          <a:bodyPr/>
          <a:lstStyle/>
          <a:p>
            <a:r>
              <a:rPr lang="en-US" sz="2400" dirty="0"/>
              <a:t>Local sources:</a:t>
            </a:r>
          </a:p>
          <a:p>
            <a:pPr lvl="1"/>
            <a:r>
              <a:rPr lang="en-US" sz="2200" dirty="0"/>
              <a:t>Tax levies</a:t>
            </a:r>
          </a:p>
          <a:p>
            <a:pPr lvl="1"/>
            <a:r>
              <a:rPr lang="en-US" sz="2200" dirty="0"/>
              <a:t>General Funds</a:t>
            </a:r>
          </a:p>
          <a:p>
            <a:pPr lvl="1"/>
            <a:r>
              <a:rPr lang="en-US" sz="2200" dirty="0"/>
              <a:t>Specified contribution</a:t>
            </a:r>
          </a:p>
          <a:p>
            <a:pPr lvl="1"/>
            <a:r>
              <a:rPr lang="en-US" sz="2200" dirty="0"/>
              <a:t>Finances from the local entities</a:t>
            </a:r>
            <a:endParaRPr lang="en-US" dirty="0"/>
          </a:p>
          <a:p>
            <a:r>
              <a:rPr lang="en-US" sz="2400" dirty="0"/>
              <a:t>State sources:</a:t>
            </a:r>
          </a:p>
          <a:p>
            <a:pPr lvl="1"/>
            <a:r>
              <a:rPr lang="en-US" sz="2200" dirty="0"/>
              <a:t>State programs that support public transit</a:t>
            </a:r>
          </a:p>
          <a:p>
            <a:pPr lvl="1"/>
            <a:r>
              <a:rPr lang="en-US" sz="2200" dirty="0"/>
              <a:t>Includes State portions of Medicaid Fund</a:t>
            </a:r>
          </a:p>
          <a:p>
            <a:pPr marL="457200" lvl="1"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100</a:t>
            </a:fld>
            <a:endParaRPr lang="en-US" dirty="0"/>
          </a:p>
        </p:txBody>
      </p:sp>
    </p:spTree>
    <p:extLst>
      <p:ext uri="{BB962C8B-B14F-4D97-AF65-F5344CB8AC3E}">
        <p14:creationId xmlns:p14="http://schemas.microsoft.com/office/powerpoint/2010/main" val="39535836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Funds</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101</a:t>
            </a:fld>
            <a:endParaRPr lang="en-US" dirty="0"/>
          </a:p>
        </p:txBody>
      </p:sp>
      <p:pic>
        <p:nvPicPr>
          <p:cNvPr id="7" name="Content Placeholder 6"/>
          <p:cNvPicPr>
            <a:picLocks noGrp="1" noChangeAspect="1"/>
          </p:cNvPicPr>
          <p:nvPr>
            <p:ph idx="1"/>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472967" y="1693878"/>
            <a:ext cx="8213834" cy="3605579"/>
          </a:xfrm>
          <a:prstGeom prst="rect">
            <a:avLst/>
          </a:prstGeom>
          <a:ln>
            <a:solidFill>
              <a:schemeClr val="tx1"/>
            </a:solidFill>
          </a:ln>
        </p:spPr>
      </p:pic>
      <p:sp>
        <p:nvSpPr>
          <p:cNvPr id="8" name="TextBox 7"/>
          <p:cNvSpPr txBox="1"/>
          <p:nvPr/>
        </p:nvSpPr>
        <p:spPr>
          <a:xfrm>
            <a:off x="546475" y="5322866"/>
            <a:ext cx="8051050" cy="1261884"/>
          </a:xfrm>
          <a:prstGeom prst="rect">
            <a:avLst/>
          </a:prstGeom>
          <a:noFill/>
        </p:spPr>
        <p:txBody>
          <a:bodyPr wrap="none" rtlCol="0">
            <a:spAutoFit/>
          </a:bodyPr>
          <a:lstStyle/>
          <a:p>
            <a:pPr marL="285750" indent="-285750">
              <a:buFont typeface="Arial" panose="020B0604020202020204" pitchFamily="34" charset="0"/>
              <a:buChar char="•"/>
            </a:pPr>
            <a:r>
              <a:rPr lang="en-US" sz="2000" dirty="0"/>
              <a:t>Select your Federal Funding source</a:t>
            </a:r>
          </a:p>
          <a:p>
            <a:pPr marL="285750" indent="-285750">
              <a:buFont typeface="Arial" panose="020B0604020202020204" pitchFamily="34" charset="0"/>
              <a:buChar char="•"/>
            </a:pPr>
            <a:r>
              <a:rPr lang="en-US" sz="2000" dirty="0"/>
              <a:t>“Other Federal Funds” and “Other FTA Funds” require a description</a:t>
            </a:r>
          </a:p>
          <a:p>
            <a:endParaRPr lang="en-US" dirty="0"/>
          </a:p>
          <a:p>
            <a:endParaRPr lang="en-US" dirty="0"/>
          </a:p>
        </p:txBody>
      </p:sp>
    </p:spTree>
    <p:extLst>
      <p:ext uri="{BB962C8B-B14F-4D97-AF65-F5344CB8AC3E}">
        <p14:creationId xmlns:p14="http://schemas.microsoft.com/office/powerpoint/2010/main" val="2051369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Federal Funding Section - Other Funds</a:t>
            </a:r>
            <a:endParaRPr lang="en-US" dirty="0"/>
          </a:p>
        </p:txBody>
      </p:sp>
      <p:sp>
        <p:nvSpPr>
          <p:cNvPr id="3" name="Content Placeholder 2"/>
          <p:cNvSpPr>
            <a:spLocks noGrp="1"/>
          </p:cNvSpPr>
          <p:nvPr>
            <p:ph idx="1"/>
          </p:nvPr>
        </p:nvSpPr>
        <p:spPr>
          <a:xfrm>
            <a:off x="457200" y="1752600"/>
            <a:ext cx="8458200" cy="4259263"/>
          </a:xfrm>
        </p:spPr>
        <p:txBody>
          <a:bodyPr/>
          <a:lstStyle/>
          <a:p>
            <a:r>
              <a:rPr lang="en-US" sz="2200" dirty="0"/>
              <a:t>Other FTA Funds</a:t>
            </a:r>
          </a:p>
          <a:p>
            <a:pPr lvl="1"/>
            <a:r>
              <a:rPr lang="en-US" sz="2000" dirty="0"/>
              <a:t>Funds from an FTA grant not listed</a:t>
            </a:r>
          </a:p>
          <a:p>
            <a:pPr lvl="1"/>
            <a:r>
              <a:rPr lang="en-US" sz="2000" dirty="0"/>
              <a:t>FTA Clean Fuels Program (5308)</a:t>
            </a:r>
          </a:p>
          <a:p>
            <a:r>
              <a:rPr lang="en-US" sz="2200" dirty="0"/>
              <a:t>Other Federal Funds</a:t>
            </a:r>
          </a:p>
          <a:p>
            <a:pPr lvl="1"/>
            <a:r>
              <a:rPr lang="en-US" sz="2000" dirty="0"/>
              <a:t>Funds from a Federal grant not listed</a:t>
            </a:r>
          </a:p>
          <a:p>
            <a:pPr lvl="1"/>
            <a:r>
              <a:rPr lang="en-US" sz="2000" dirty="0"/>
              <a:t>Housing and Urban Development (HUD), Department of Health and Human Services (HHS), Federal Highway Administration (FHWA)</a:t>
            </a:r>
          </a:p>
          <a:p>
            <a:pPr lvl="1"/>
            <a:r>
              <a:rPr lang="en-US" sz="2000" dirty="0"/>
              <a:t>Medicaid</a:t>
            </a:r>
          </a:p>
          <a:p>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102</a:t>
            </a:fld>
            <a:endParaRPr lang="en-US" dirty="0"/>
          </a:p>
        </p:txBody>
      </p:sp>
    </p:spTree>
    <p:extLst>
      <p:ext uri="{BB962C8B-B14F-4D97-AF65-F5344CB8AC3E}">
        <p14:creationId xmlns:p14="http://schemas.microsoft.com/office/powerpoint/2010/main" val="29359429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5007894"/>
            <a:ext cx="7848600" cy="1493002"/>
          </a:xfrm>
        </p:spPr>
        <p:txBody>
          <a:bodyPr/>
          <a:lstStyle/>
          <a:p>
            <a:pPr marL="0" indent="0">
              <a:buNone/>
            </a:pPr>
            <a:r>
              <a:rPr lang="en-US" sz="2200" dirty="0"/>
              <a:t>Data is required in all fields</a:t>
            </a:r>
          </a:p>
          <a:p>
            <a:r>
              <a:rPr lang="en-US" sz="2200" dirty="0"/>
              <a:t>Volunteer Resources, enter zeroes </a:t>
            </a:r>
          </a:p>
          <a:p>
            <a:r>
              <a:rPr lang="en-US" sz="2200" dirty="0"/>
              <a:t>Reportable Incidents, enter zeroes</a:t>
            </a:r>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103</a:t>
            </a:fld>
            <a:endParaRPr lang="en-US" dirty="0"/>
          </a:p>
        </p:txBody>
      </p:sp>
      <p:sp>
        <p:nvSpPr>
          <p:cNvPr id="5" name="Title 4"/>
          <p:cNvSpPr>
            <a:spLocks noGrp="1"/>
          </p:cNvSpPr>
          <p:nvPr>
            <p:ph type="title"/>
          </p:nvPr>
        </p:nvSpPr>
        <p:spPr/>
        <p:txBody>
          <a:bodyPr/>
          <a:lstStyle/>
          <a:p>
            <a:r>
              <a:rPr lang="en-US" dirty="0"/>
              <a:t>Resource, Service and Safety</a:t>
            </a: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1783" y="1592456"/>
            <a:ext cx="7680434" cy="3410358"/>
          </a:xfrm>
          <a:prstGeom prst="rect">
            <a:avLst/>
          </a:prstGeom>
          <a:ln>
            <a:solidFill>
              <a:schemeClr val="tx1"/>
            </a:solidFill>
          </a:ln>
        </p:spPr>
      </p:pic>
    </p:spTree>
    <p:extLst>
      <p:ext uri="{BB962C8B-B14F-4D97-AF65-F5344CB8AC3E}">
        <p14:creationId xmlns:p14="http://schemas.microsoft.com/office/powerpoint/2010/main" val="33973278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CD2B-CD4D-488F-B6E2-3A8B0368F3AA}"/>
              </a:ext>
            </a:extLst>
          </p:cNvPr>
          <p:cNvSpPr>
            <a:spLocks noGrp="1"/>
          </p:cNvSpPr>
          <p:nvPr>
            <p:ph type="title"/>
          </p:nvPr>
        </p:nvSpPr>
        <p:spPr/>
        <p:txBody>
          <a:bodyPr/>
          <a:lstStyle/>
          <a:p>
            <a:r>
              <a:rPr lang="en-US" dirty="0"/>
              <a:t>Revenue Service</a:t>
            </a:r>
          </a:p>
        </p:txBody>
      </p:sp>
      <p:sp>
        <p:nvSpPr>
          <p:cNvPr id="3" name="Slide Number Placeholder 2">
            <a:extLst>
              <a:ext uri="{FF2B5EF4-FFF2-40B4-BE49-F238E27FC236}">
                <a16:creationId xmlns:a16="http://schemas.microsoft.com/office/drawing/2014/main" id="{89F28ADB-D668-4202-9FFD-64ACB1A47F47}"/>
              </a:ext>
            </a:extLst>
          </p:cNvPr>
          <p:cNvSpPr>
            <a:spLocks noGrp="1"/>
          </p:cNvSpPr>
          <p:nvPr>
            <p:ph type="sldNum" sz="quarter" idx="4"/>
          </p:nvPr>
        </p:nvSpPr>
        <p:spPr/>
        <p:txBody>
          <a:bodyPr/>
          <a:lstStyle/>
          <a:p>
            <a:pPr>
              <a:defRPr/>
            </a:pPr>
            <a:fld id="{EA0BD1BF-689B-4D89-8D75-2FEDE0C0747F}" type="slidenum">
              <a:rPr lang="en-US" smtClean="0"/>
              <a:pPr>
                <a:defRPr/>
              </a:pPr>
              <a:t>104</a:t>
            </a:fld>
            <a:endParaRPr lang="en-US" dirty="0"/>
          </a:p>
        </p:txBody>
      </p:sp>
      <p:sp>
        <p:nvSpPr>
          <p:cNvPr id="4" name="Rectangle 3">
            <a:extLst>
              <a:ext uri="{FF2B5EF4-FFF2-40B4-BE49-F238E27FC236}">
                <a16:creationId xmlns:a16="http://schemas.microsoft.com/office/drawing/2014/main" id="{D8207FC6-C3D0-477F-92F7-CDC6A8D6CC70}"/>
              </a:ext>
            </a:extLst>
          </p:cNvPr>
          <p:cNvSpPr/>
          <p:nvPr/>
        </p:nvSpPr>
        <p:spPr>
          <a:xfrm>
            <a:off x="381000" y="1606752"/>
            <a:ext cx="8229600" cy="5878532"/>
          </a:xfrm>
          <a:prstGeom prst="rect">
            <a:avLst/>
          </a:prstGeom>
        </p:spPr>
        <p:txBody>
          <a:bodyPr wrap="square">
            <a:spAutoFit/>
          </a:bodyPr>
          <a:lstStyle/>
          <a:p>
            <a:pPr marL="285750" indent="-285750">
              <a:buFont typeface="Arial" panose="020B0604020202020204" pitchFamily="34" charset="0"/>
              <a:buChar char="•"/>
            </a:pPr>
            <a:r>
              <a:rPr lang="en-US" sz="2400" kern="0" dirty="0"/>
              <a:t>A transit vehicle is in revenue service when it is providing public transportation and is available to carry passengers.</a:t>
            </a:r>
          </a:p>
          <a:p>
            <a:endParaRPr lang="en-US" sz="800" kern="0" dirty="0"/>
          </a:p>
          <a:p>
            <a:pPr marL="285750" indent="-285750">
              <a:buFont typeface="Arial" panose="020B0604020202020204" pitchFamily="34" charset="0"/>
              <a:buChar char="•"/>
            </a:pPr>
            <a:r>
              <a:rPr lang="en-US" sz="2400" kern="0" dirty="0"/>
              <a:t>Service data should </a:t>
            </a:r>
            <a:r>
              <a:rPr lang="en-US" sz="2400" u="sng" kern="0" dirty="0"/>
              <a:t>include</a:t>
            </a:r>
            <a:r>
              <a:rPr lang="en-US" sz="2400" kern="0" dirty="0"/>
              <a:t>:</a:t>
            </a:r>
          </a:p>
          <a:p>
            <a:pPr marL="742950" lvl="1" indent="-285750">
              <a:buFont typeface="Arial" panose="020B0604020202020204" pitchFamily="34" charset="0"/>
              <a:buChar char="•"/>
            </a:pPr>
            <a:r>
              <a:rPr lang="en-US" sz="2400" kern="0" dirty="0"/>
              <a:t>Miles and hours when vehicle is in revenue service</a:t>
            </a:r>
          </a:p>
          <a:p>
            <a:pPr marL="742950" lvl="1" indent="-285750">
              <a:buFont typeface="Arial" panose="020B0604020202020204" pitchFamily="34" charset="0"/>
              <a:buChar char="•"/>
            </a:pPr>
            <a:r>
              <a:rPr lang="en-US" sz="2400" kern="0" dirty="0"/>
              <a:t>Layover/Recovery Time</a:t>
            </a:r>
          </a:p>
          <a:p>
            <a:pPr marL="742950" lvl="1" indent="-285750">
              <a:buFont typeface="Arial" panose="020B0604020202020204" pitchFamily="34" charset="0"/>
              <a:buChar char="•"/>
            </a:pPr>
            <a:endParaRPr lang="en-US" sz="800" kern="0" dirty="0"/>
          </a:p>
          <a:p>
            <a:pPr marL="285750" indent="-285750">
              <a:buFont typeface="Arial" panose="020B0604020202020204" pitchFamily="34" charset="0"/>
              <a:buChar char="•"/>
            </a:pPr>
            <a:r>
              <a:rPr lang="en-US" sz="2400" kern="0" dirty="0"/>
              <a:t>Service data should </a:t>
            </a:r>
            <a:r>
              <a:rPr lang="en-US" sz="2400" u="sng" kern="0" dirty="0"/>
              <a:t>exclude</a:t>
            </a:r>
            <a:r>
              <a:rPr lang="en-US" sz="2400" kern="0" dirty="0"/>
              <a:t>:</a:t>
            </a:r>
          </a:p>
          <a:p>
            <a:pPr marL="742950" lvl="1" indent="-285750">
              <a:buFont typeface="Arial" panose="020B0604020202020204" pitchFamily="34" charset="0"/>
              <a:buChar char="•"/>
            </a:pPr>
            <a:r>
              <a:rPr lang="en-US" sz="2400" kern="0" dirty="0"/>
              <a:t>Deadhead</a:t>
            </a:r>
          </a:p>
          <a:p>
            <a:pPr marL="742950" lvl="1" indent="-285750">
              <a:buFont typeface="Arial" panose="020B0604020202020204" pitchFamily="34" charset="0"/>
              <a:buChar char="•"/>
            </a:pPr>
            <a:r>
              <a:rPr lang="en-US" sz="2400" kern="0" dirty="0"/>
              <a:t>Training</a:t>
            </a:r>
          </a:p>
          <a:p>
            <a:pPr marL="742950" lvl="1" indent="-285750">
              <a:buFont typeface="Arial" panose="020B0604020202020204" pitchFamily="34" charset="0"/>
              <a:buChar char="•"/>
            </a:pPr>
            <a:r>
              <a:rPr lang="en-US" sz="2400" kern="0" dirty="0"/>
              <a:t>School Bus or Charter Service</a:t>
            </a:r>
          </a:p>
          <a:p>
            <a:pPr marL="742950" lvl="1" indent="-285750">
              <a:buFont typeface="Arial" panose="020B0604020202020204" pitchFamily="34" charset="0"/>
              <a:buChar char="•"/>
            </a:pPr>
            <a:r>
              <a:rPr lang="en-US" sz="2400" kern="0" dirty="0"/>
              <a:t>Maintenance Testing</a:t>
            </a:r>
          </a:p>
          <a:p>
            <a:pPr marL="742950" lvl="1" indent="-285750">
              <a:buFont typeface="Arial" panose="020B0604020202020204" pitchFamily="34" charset="0"/>
              <a:buChar char="•"/>
            </a:pPr>
            <a:r>
              <a:rPr lang="en-US" sz="2400" kern="0" dirty="0"/>
              <a:t>Fueling</a:t>
            </a:r>
          </a:p>
          <a:p>
            <a:pPr marL="742950" lvl="1" indent="-285750">
              <a:buFont typeface="Arial" panose="020B0604020202020204" pitchFamily="34" charset="0"/>
              <a:buChar char="•"/>
            </a:pPr>
            <a:r>
              <a:rPr lang="en-US" sz="2400" kern="0" dirty="0"/>
              <a:t>Lunch Breaks</a:t>
            </a:r>
          </a:p>
          <a:p>
            <a:pPr lvl="1"/>
            <a:endParaRPr lang="en-US" sz="2000" kern="0" dirty="0"/>
          </a:p>
          <a:p>
            <a:pPr marL="285750" indent="-285750">
              <a:buFont typeface="Arial" panose="020B0604020202020204" pitchFamily="34" charset="0"/>
              <a:buChar char="•"/>
            </a:pPr>
            <a:endParaRPr lang="en-US" sz="2000" kern="0" dirty="0"/>
          </a:p>
          <a:p>
            <a:pPr lvl="2"/>
            <a:endParaRPr lang="en-US" sz="2000" kern="0" dirty="0"/>
          </a:p>
        </p:txBody>
      </p:sp>
    </p:spTree>
    <p:extLst>
      <p:ext uri="{BB962C8B-B14F-4D97-AF65-F5344CB8AC3E}">
        <p14:creationId xmlns:p14="http://schemas.microsoft.com/office/powerpoint/2010/main" val="22103265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34A95-4645-41CB-B2B5-4E4DAA4FFC40}"/>
              </a:ext>
            </a:extLst>
          </p:cNvPr>
          <p:cNvSpPr>
            <a:spLocks noGrp="1"/>
          </p:cNvSpPr>
          <p:nvPr>
            <p:ph type="title"/>
          </p:nvPr>
        </p:nvSpPr>
        <p:spPr/>
        <p:txBody>
          <a:bodyPr/>
          <a:lstStyle/>
          <a:p>
            <a:r>
              <a:rPr lang="en-US" dirty="0"/>
              <a:t>Deadhead</a:t>
            </a:r>
          </a:p>
        </p:txBody>
      </p:sp>
      <p:sp>
        <p:nvSpPr>
          <p:cNvPr id="3" name="Slide Number Placeholder 2">
            <a:extLst>
              <a:ext uri="{FF2B5EF4-FFF2-40B4-BE49-F238E27FC236}">
                <a16:creationId xmlns:a16="http://schemas.microsoft.com/office/drawing/2014/main" id="{D03B2AAA-3351-493E-819A-50E0B7157B7D}"/>
              </a:ext>
            </a:extLst>
          </p:cNvPr>
          <p:cNvSpPr>
            <a:spLocks noGrp="1"/>
          </p:cNvSpPr>
          <p:nvPr>
            <p:ph type="sldNum" sz="quarter" idx="4"/>
          </p:nvPr>
        </p:nvSpPr>
        <p:spPr/>
        <p:txBody>
          <a:bodyPr/>
          <a:lstStyle/>
          <a:p>
            <a:fld id="{EA0BD1BF-689B-4D89-8D75-2FEDE0C0747F}" type="slidenum">
              <a:rPr lang="en-US" smtClean="0"/>
              <a:pPr/>
              <a:t>105</a:t>
            </a:fld>
            <a:endParaRPr lang="en-US" dirty="0"/>
          </a:p>
        </p:txBody>
      </p:sp>
      <p:sp>
        <p:nvSpPr>
          <p:cNvPr id="4" name="Rectangle 3">
            <a:extLst>
              <a:ext uri="{FF2B5EF4-FFF2-40B4-BE49-F238E27FC236}">
                <a16:creationId xmlns:a16="http://schemas.microsoft.com/office/drawing/2014/main" id="{EBBD5431-D26E-4655-B3AC-5530C50B0A01}"/>
              </a:ext>
            </a:extLst>
          </p:cNvPr>
          <p:cNvSpPr/>
          <p:nvPr/>
        </p:nvSpPr>
        <p:spPr>
          <a:xfrm>
            <a:off x="457200" y="1538935"/>
            <a:ext cx="8229600" cy="4193456"/>
          </a:xfrm>
          <a:prstGeom prst="rect">
            <a:avLst/>
          </a:prstGeom>
        </p:spPr>
        <p:txBody>
          <a:bodyPr wrap="square">
            <a:spAutoFit/>
          </a:bodyPr>
          <a:lstStyle/>
          <a:p>
            <a:pPr marL="342900" indent="-342900" fontAlgn="base">
              <a:spcBef>
                <a:spcPts val="300"/>
              </a:spcBef>
              <a:spcAft>
                <a:spcPts val="300"/>
              </a:spcAft>
              <a:buFont typeface="Arial" panose="020B0604020202020204" pitchFamily="34" charset="0"/>
              <a:buChar char="•"/>
            </a:pPr>
            <a:r>
              <a:rPr lang="en-US" sz="2200" dirty="0">
                <a:ea typeface="ＭＳ Ｐゴシック" pitchFamily="25" charset="-128"/>
              </a:rPr>
              <a:t>Agencies must exclude deadhead when reporting service data</a:t>
            </a:r>
          </a:p>
          <a:p>
            <a:pPr marL="798513" lvl="1" indent="-341313" fontAlgn="base">
              <a:spcBef>
                <a:spcPts val="300"/>
              </a:spcBef>
              <a:spcAft>
                <a:spcPts val="300"/>
              </a:spcAft>
              <a:buSzPct val="85000"/>
              <a:buFont typeface="Wingdings" pitchFamily="25" charset="2"/>
              <a:buChar char="Ø"/>
            </a:pPr>
            <a:r>
              <a:rPr lang="en-US" sz="2100" kern="0" dirty="0">
                <a:ea typeface="ＭＳ Ｐゴシック" pitchFamily="25" charset="-128"/>
              </a:rPr>
              <a:t>When transit vehicles are deadheading, they operate closed-door and do not carry passengers. </a:t>
            </a:r>
          </a:p>
          <a:p>
            <a:pPr marL="285750" indent="-285750" fontAlgn="base">
              <a:spcBef>
                <a:spcPts val="300"/>
              </a:spcBef>
              <a:spcAft>
                <a:spcPts val="300"/>
              </a:spcAft>
              <a:buFont typeface="Arial" panose="020B0604020202020204" pitchFamily="34" charset="0"/>
              <a:buChar char="•"/>
            </a:pPr>
            <a:r>
              <a:rPr lang="en-US" sz="2200" dirty="0">
                <a:ea typeface="ＭＳ Ｐゴシック" pitchFamily="25" charset="-128"/>
              </a:rPr>
              <a:t>Deadhead includes:</a:t>
            </a:r>
          </a:p>
          <a:p>
            <a:pPr marL="798513" lvl="1" indent="-341313" fontAlgn="base">
              <a:spcBef>
                <a:spcPts val="300"/>
              </a:spcBef>
              <a:spcAft>
                <a:spcPts val="300"/>
              </a:spcAft>
              <a:buSzPct val="85000"/>
              <a:buFont typeface="Wingdings" pitchFamily="25" charset="2"/>
              <a:buChar char="Ø"/>
            </a:pPr>
            <a:r>
              <a:rPr lang="en-US" sz="2100" kern="0" dirty="0">
                <a:ea typeface="ＭＳ Ｐゴシック" pitchFamily="25" charset="-128"/>
              </a:rPr>
              <a:t>Leaving or returning to the garage or facility to or from the starting or ending point of revenue service</a:t>
            </a:r>
          </a:p>
          <a:p>
            <a:pPr marL="798513" lvl="1" indent="-341313" fontAlgn="base">
              <a:spcBef>
                <a:spcPts val="300"/>
              </a:spcBef>
              <a:spcAft>
                <a:spcPts val="300"/>
              </a:spcAft>
              <a:buSzPct val="85000"/>
              <a:buFont typeface="Wingdings" pitchFamily="25" charset="2"/>
              <a:buChar char="Ø"/>
            </a:pPr>
            <a:r>
              <a:rPr lang="en-US" sz="2100" kern="0" dirty="0">
                <a:ea typeface="ＭＳ Ｐゴシック" pitchFamily="25" charset="-128"/>
              </a:rPr>
              <a:t>Changing routes</a:t>
            </a:r>
          </a:p>
          <a:p>
            <a:pPr marL="798513" lvl="1" indent="-341313" fontAlgn="base">
              <a:spcBef>
                <a:spcPts val="300"/>
              </a:spcBef>
              <a:spcAft>
                <a:spcPts val="300"/>
              </a:spcAft>
              <a:buSzPct val="85000"/>
              <a:buFont typeface="Wingdings" pitchFamily="25" charset="2"/>
              <a:buChar char="Ø"/>
            </a:pPr>
            <a:r>
              <a:rPr lang="en-US" sz="2100" kern="0" dirty="0">
                <a:ea typeface="ＭＳ Ｐゴシック" pitchFamily="25" charset="-128"/>
              </a:rPr>
              <a:t>When the driver does not have the duty to carry passengers</a:t>
            </a:r>
          </a:p>
          <a:p>
            <a:pPr marL="285750" indent="-285750" fontAlgn="base">
              <a:spcBef>
                <a:spcPts val="300"/>
              </a:spcBef>
              <a:spcAft>
                <a:spcPts val="300"/>
              </a:spcAft>
              <a:buFont typeface="Arial" panose="020B0604020202020204" pitchFamily="34" charset="0"/>
              <a:buChar char="•"/>
            </a:pPr>
            <a:r>
              <a:rPr lang="en-US" sz="2200" dirty="0">
                <a:ea typeface="ＭＳ Ｐゴシック" pitchFamily="25" charset="-128"/>
              </a:rPr>
              <a:t>Please see the NTD Policy Manual for further clarifications between Revenue Service and Deadhead for each Mode. </a:t>
            </a:r>
          </a:p>
          <a:p>
            <a:pPr marL="285750" indent="-285750">
              <a:buFont typeface="Arial" panose="020B0604020202020204" pitchFamily="34" charset="0"/>
              <a:buChar char="•"/>
            </a:pPr>
            <a:endParaRPr lang="en-US" sz="2000" kern="0" dirty="0"/>
          </a:p>
        </p:txBody>
      </p:sp>
    </p:spTree>
    <p:extLst>
      <p:ext uri="{BB962C8B-B14F-4D97-AF65-F5344CB8AC3E}">
        <p14:creationId xmlns:p14="http://schemas.microsoft.com/office/powerpoint/2010/main" val="42505083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Unlinked Passenger Trips	</a:t>
            </a:r>
          </a:p>
        </p:txBody>
      </p:sp>
      <p:sp>
        <p:nvSpPr>
          <p:cNvPr id="3" name="Content Placeholder 2"/>
          <p:cNvSpPr>
            <a:spLocks noGrp="1"/>
          </p:cNvSpPr>
          <p:nvPr>
            <p:ph idx="1"/>
          </p:nvPr>
        </p:nvSpPr>
        <p:spPr>
          <a:xfrm>
            <a:off x="457200" y="3329154"/>
            <a:ext cx="8229600" cy="2995446"/>
          </a:xfrm>
        </p:spPr>
        <p:txBody>
          <a:bodyPr/>
          <a:lstStyle/>
          <a:p>
            <a:pPr marL="0" indent="0">
              <a:buNone/>
            </a:pPr>
            <a:r>
              <a:rPr lang="en-US" sz="2400" dirty="0"/>
              <a:t>Unlinked Passenger Trips are Total passenger trips </a:t>
            </a:r>
            <a:r>
              <a:rPr lang="en-US" sz="2400" b="1" dirty="0"/>
              <a:t>(regular + sponsored trips)</a:t>
            </a:r>
          </a:p>
          <a:p>
            <a:pPr lvl="1"/>
            <a:r>
              <a:rPr lang="en-US" sz="2200" dirty="0"/>
              <a:t>These are the number of passengers who board public transit vehicles. </a:t>
            </a:r>
          </a:p>
          <a:p>
            <a:pPr lvl="1"/>
            <a:r>
              <a:rPr lang="en-US" sz="2200" dirty="0"/>
              <a:t>Passengers are counted each time they board the vehicle no matter how many vehicles they use from their origin to their destination</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106</a:t>
            </a:fld>
            <a:endParaRPr lang="en-US" dirty="0"/>
          </a:p>
        </p:txBody>
      </p:sp>
      <p:grpSp>
        <p:nvGrpSpPr>
          <p:cNvPr id="8" name="Group 7">
            <a:extLst>
              <a:ext uri="{FF2B5EF4-FFF2-40B4-BE49-F238E27FC236}">
                <a16:creationId xmlns:a16="http://schemas.microsoft.com/office/drawing/2014/main" id="{BE12BCA5-75B4-4F58-8A89-E21F93B18AF5}"/>
              </a:ext>
            </a:extLst>
          </p:cNvPr>
          <p:cNvGrpSpPr/>
          <p:nvPr/>
        </p:nvGrpSpPr>
        <p:grpSpPr>
          <a:xfrm>
            <a:off x="483126" y="1808703"/>
            <a:ext cx="8213834" cy="1342111"/>
            <a:chOff x="479186" y="1997719"/>
            <a:chExt cx="8213834" cy="1342111"/>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9186" y="1997719"/>
              <a:ext cx="8213834" cy="1342111"/>
            </a:xfrm>
            <a:prstGeom prst="rect">
              <a:avLst/>
            </a:prstGeom>
            <a:ln>
              <a:solidFill>
                <a:schemeClr val="tx1"/>
              </a:solidFill>
            </a:ln>
          </p:spPr>
        </p:pic>
        <p:cxnSp>
          <p:nvCxnSpPr>
            <p:cNvPr id="7" name="Straight Arrow Connector 6"/>
            <p:cNvCxnSpPr>
              <a:cxnSpLocks/>
            </p:cNvCxnSpPr>
            <p:nvPr/>
          </p:nvCxnSpPr>
          <p:spPr>
            <a:xfrm flipV="1">
              <a:off x="5257800" y="2590800"/>
              <a:ext cx="0" cy="74903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12395800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Sponsored Trips</a:t>
            </a:r>
          </a:p>
        </p:txBody>
      </p:sp>
      <p:sp>
        <p:nvSpPr>
          <p:cNvPr id="3" name="Content Placeholder 2"/>
          <p:cNvSpPr>
            <a:spLocks noGrp="1"/>
          </p:cNvSpPr>
          <p:nvPr>
            <p:ph idx="1"/>
          </p:nvPr>
        </p:nvSpPr>
        <p:spPr>
          <a:xfrm>
            <a:off x="457200" y="1630363"/>
            <a:ext cx="8229600" cy="4530725"/>
          </a:xfrm>
        </p:spPr>
        <p:txBody>
          <a:bodyPr/>
          <a:lstStyle/>
          <a:p>
            <a:r>
              <a:rPr lang="en-US" sz="2400" dirty="0"/>
              <a:t>Sponsored service is paid, in who or in part, directly to transit provider by a third party. </a:t>
            </a:r>
          </a:p>
          <a:p>
            <a:r>
              <a:rPr lang="en-US" sz="2400" dirty="0"/>
              <a:t>These services may be offered by transit providers as part of a Coordinated Human Services Transportation Plan. </a:t>
            </a:r>
          </a:p>
          <a:p>
            <a:r>
              <a:rPr lang="en-US" sz="2400" dirty="0"/>
              <a:t>Common sponsors include the Veterans Administration, Medicare, sheltered workshops</a:t>
            </a:r>
            <a:r>
              <a:rPr lang="en-US" sz="2400"/>
              <a:t>, </a:t>
            </a:r>
            <a:r>
              <a:rPr lang="en-US" sz="2400" smtClean="0"/>
              <a:t>The Arc, </a:t>
            </a:r>
            <a:r>
              <a:rPr lang="en-US" sz="2400" dirty="0"/>
              <a:t>Assisted Living Centers, and Head Start programs.</a:t>
            </a:r>
          </a:p>
          <a:p>
            <a:r>
              <a:rPr lang="en-US" sz="2400" dirty="0"/>
              <a:t>Sponsored Trips are a subset of total UPT.</a:t>
            </a:r>
          </a:p>
          <a:p>
            <a:pPr lvl="1"/>
            <a:r>
              <a:rPr lang="en-US" sz="2200" dirty="0"/>
              <a:t>Total UPT = Non Sponsored UPT + Sponsored UPT</a:t>
            </a:r>
          </a:p>
          <a:p>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107</a:t>
            </a:fld>
            <a:endParaRPr lang="en-US" dirty="0"/>
          </a:p>
        </p:txBody>
      </p:sp>
    </p:spTree>
    <p:extLst>
      <p:ext uri="{BB962C8B-B14F-4D97-AF65-F5344CB8AC3E}">
        <p14:creationId xmlns:p14="http://schemas.microsoft.com/office/powerpoint/2010/main" val="152174352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VOMS</a:t>
            </a:r>
          </a:p>
        </p:txBody>
      </p:sp>
      <p:sp>
        <p:nvSpPr>
          <p:cNvPr id="3" name="Content Placeholder 2"/>
          <p:cNvSpPr txBox="1">
            <a:spLocks/>
          </p:cNvSpPr>
          <p:nvPr/>
        </p:nvSpPr>
        <p:spPr>
          <a:xfrm>
            <a:off x="457200" y="1752600"/>
            <a:ext cx="8229600" cy="4259263"/>
          </a:xfrm>
          <a:prstGeom prst="rect">
            <a:avLst/>
          </a:prstGeom>
        </p:spPr>
        <p:txBody>
          <a:bodyPr/>
          <a:lstStyle>
            <a:lvl1pPr marL="342900" indent="-342900" algn="l" rtl="0" eaLnBrk="1" fontAlgn="base" hangingPunct="1">
              <a:spcBef>
                <a:spcPts val="300"/>
              </a:spcBef>
              <a:spcAft>
                <a:spcPts val="300"/>
              </a:spcAft>
              <a:buChar char="•"/>
              <a:defRPr sz="2800">
                <a:solidFill>
                  <a:schemeClr val="tx1"/>
                </a:solidFill>
                <a:latin typeface="+mn-lt"/>
                <a:ea typeface="ＭＳ Ｐゴシック" pitchFamily="25" charset="-128"/>
                <a:cs typeface="+mn-cs"/>
              </a:defRPr>
            </a:lvl1pPr>
            <a:lvl2pPr marL="798513" indent="-341313" algn="l" rtl="0" eaLnBrk="1" fontAlgn="base" hangingPunct="1">
              <a:spcBef>
                <a:spcPts val="300"/>
              </a:spcBef>
              <a:spcAft>
                <a:spcPts val="300"/>
              </a:spcAft>
              <a:buSzPct val="85000"/>
              <a:buFont typeface="Wingdings" pitchFamily="25" charset="2"/>
              <a:buChar char="Ø"/>
              <a:defRPr sz="2600">
                <a:solidFill>
                  <a:schemeClr val="tx1"/>
                </a:solidFill>
                <a:latin typeface="+mn-lt"/>
                <a:ea typeface="ＭＳ Ｐゴシック" pitchFamily="25" charset="-128"/>
              </a:defRPr>
            </a:lvl2pPr>
            <a:lvl3pPr marL="1204913" indent="-290513" algn="l" rtl="0" eaLnBrk="1" fontAlgn="base" hangingPunct="1">
              <a:spcBef>
                <a:spcPts val="300"/>
              </a:spcBef>
              <a:spcAft>
                <a:spcPts val="300"/>
              </a:spcAft>
              <a:buSzPct val="100000"/>
              <a:buChar char="•"/>
              <a:defRPr sz="2400">
                <a:solidFill>
                  <a:schemeClr val="tx1"/>
                </a:solidFill>
                <a:latin typeface="+mn-lt"/>
                <a:ea typeface="ＭＳ Ｐゴシック" pitchFamily="25" charset="-128"/>
              </a:defRPr>
            </a:lvl3pPr>
            <a:lvl4pPr marL="1600200" indent="-228600" algn="l" rtl="0" eaLnBrk="1" fontAlgn="base" hangingPunct="1">
              <a:spcBef>
                <a:spcPts val="300"/>
              </a:spcBef>
              <a:spcAft>
                <a:spcPts val="30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spcBef>
                <a:spcPts val="300"/>
              </a:spcBef>
              <a:spcAft>
                <a:spcPts val="300"/>
              </a:spcAft>
              <a:buSzPct val="60000"/>
              <a:buChar char="o"/>
              <a:defRPr sz="2000">
                <a:solidFill>
                  <a:schemeClr val="tx1"/>
                </a:solidFill>
                <a:latin typeface="+mn-lt"/>
                <a:ea typeface="ＭＳ Ｐゴシック" pitchFamily="25" charset="-128"/>
              </a:defRPr>
            </a:lvl5pPr>
            <a:lvl6pPr marL="2514600" indent="-228600" algn="l" rtl="0" eaLnBrk="1" fontAlgn="base" hangingPunct="1">
              <a:lnSpc>
                <a:spcPct val="95000"/>
              </a:lnSpc>
              <a:spcBef>
                <a:spcPct val="25000"/>
              </a:spcBef>
              <a:spcAft>
                <a:spcPct val="25000"/>
              </a:spcAft>
              <a:buSzPct val="60000"/>
              <a:buChar char="o"/>
              <a:defRPr sz="2000">
                <a:solidFill>
                  <a:schemeClr val="tx1"/>
                </a:solidFill>
                <a:latin typeface="+mn-lt"/>
              </a:defRPr>
            </a:lvl6pPr>
            <a:lvl7pPr marL="2971800" indent="-228600" algn="l" rtl="0" eaLnBrk="1" fontAlgn="base" hangingPunct="1">
              <a:lnSpc>
                <a:spcPct val="95000"/>
              </a:lnSpc>
              <a:spcBef>
                <a:spcPct val="25000"/>
              </a:spcBef>
              <a:spcAft>
                <a:spcPct val="25000"/>
              </a:spcAft>
              <a:buSzPct val="60000"/>
              <a:buChar char="o"/>
              <a:defRPr sz="2000">
                <a:solidFill>
                  <a:schemeClr val="tx1"/>
                </a:solidFill>
                <a:latin typeface="+mn-lt"/>
              </a:defRPr>
            </a:lvl7pPr>
            <a:lvl8pPr marL="3429000" indent="-228600" algn="l" rtl="0" eaLnBrk="1" fontAlgn="base" hangingPunct="1">
              <a:lnSpc>
                <a:spcPct val="95000"/>
              </a:lnSpc>
              <a:spcBef>
                <a:spcPct val="25000"/>
              </a:spcBef>
              <a:spcAft>
                <a:spcPct val="25000"/>
              </a:spcAft>
              <a:buSzPct val="60000"/>
              <a:buChar char="o"/>
              <a:defRPr sz="2000">
                <a:solidFill>
                  <a:schemeClr val="tx1"/>
                </a:solidFill>
                <a:latin typeface="+mn-lt"/>
              </a:defRPr>
            </a:lvl8pPr>
            <a:lvl9pPr marL="3886200" indent="-228600" algn="l" rtl="0" eaLnBrk="1" fontAlgn="base" hangingPunct="1">
              <a:lnSpc>
                <a:spcPct val="95000"/>
              </a:lnSpc>
              <a:spcBef>
                <a:spcPct val="25000"/>
              </a:spcBef>
              <a:spcAft>
                <a:spcPct val="25000"/>
              </a:spcAft>
              <a:buSzPct val="60000"/>
              <a:buChar char="o"/>
              <a:defRPr sz="2000">
                <a:solidFill>
                  <a:schemeClr val="tx1"/>
                </a:solidFill>
                <a:latin typeface="+mn-lt"/>
              </a:defRPr>
            </a:lvl9pPr>
          </a:lstStyle>
          <a:p>
            <a:pPr marL="0" indent="0">
              <a:buNone/>
            </a:pPr>
            <a:r>
              <a:rPr lang="en-US" sz="2400" kern="0" dirty="0"/>
              <a:t>Vehicles Operated in Annual Maximum Service (VOMS)</a:t>
            </a:r>
          </a:p>
          <a:p>
            <a:pPr lvl="1"/>
            <a:r>
              <a:rPr lang="en-US" sz="2200" kern="0" dirty="0"/>
              <a:t>The number of revenue vehicles an agency operates to meet the annual maximum service requirement</a:t>
            </a:r>
          </a:p>
          <a:p>
            <a:pPr lvl="1"/>
            <a:r>
              <a:rPr lang="en-US" sz="2200" kern="0" dirty="0"/>
              <a:t>Count VOMS based on the peak season of the year on the busiest day</a:t>
            </a:r>
          </a:p>
          <a:p>
            <a:pPr lvl="1"/>
            <a:r>
              <a:rPr lang="en-US" sz="2200" kern="0" dirty="0"/>
              <a:t>Excludes atypical days or one-time special events</a:t>
            </a:r>
          </a:p>
          <a:p>
            <a:pPr lvl="1"/>
            <a:r>
              <a:rPr lang="en-US" sz="2200" kern="0" dirty="0"/>
              <a:t>Do not report highest number of vehicles available for service; report vehicles actually operated </a:t>
            </a:r>
          </a:p>
          <a:p>
            <a:pPr lvl="1"/>
            <a:endParaRPr lang="en-US" kern="0"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108</a:t>
            </a:fld>
            <a:endParaRPr lang="en-US" dirty="0"/>
          </a:p>
        </p:txBody>
      </p:sp>
    </p:spTree>
    <p:extLst>
      <p:ext uri="{BB962C8B-B14F-4D97-AF65-F5344CB8AC3E}">
        <p14:creationId xmlns:p14="http://schemas.microsoft.com/office/powerpoint/2010/main" val="33787545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 Service Example</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109</a:t>
            </a:fld>
            <a:endParaRPr lang="en-US" dirty="0"/>
          </a:p>
        </p:txBody>
      </p:sp>
      <p:sp>
        <p:nvSpPr>
          <p:cNvPr id="5" name="Content Placeholder 2"/>
          <p:cNvSpPr txBox="1">
            <a:spLocks/>
          </p:cNvSpPr>
          <p:nvPr/>
        </p:nvSpPr>
        <p:spPr bwMode="auto">
          <a:xfrm>
            <a:off x="497029" y="179863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300"/>
              </a:spcBef>
              <a:spcAft>
                <a:spcPts val="300"/>
              </a:spcAft>
              <a:buChar char="•"/>
              <a:defRPr sz="2800">
                <a:solidFill>
                  <a:schemeClr val="tx1"/>
                </a:solidFill>
                <a:latin typeface="+mn-lt"/>
                <a:ea typeface="ＭＳ Ｐゴシック" pitchFamily="25" charset="-128"/>
                <a:cs typeface="+mn-cs"/>
              </a:defRPr>
            </a:lvl1pPr>
            <a:lvl2pPr marL="798513" indent="-341313" algn="l" rtl="0" eaLnBrk="1" fontAlgn="base" hangingPunct="1">
              <a:spcBef>
                <a:spcPts val="300"/>
              </a:spcBef>
              <a:spcAft>
                <a:spcPts val="300"/>
              </a:spcAft>
              <a:buSzPct val="85000"/>
              <a:buFont typeface="Wingdings" pitchFamily="25" charset="2"/>
              <a:buChar char="Ø"/>
              <a:defRPr sz="2600">
                <a:solidFill>
                  <a:schemeClr val="tx1"/>
                </a:solidFill>
                <a:latin typeface="+mn-lt"/>
                <a:ea typeface="ＭＳ Ｐゴシック" pitchFamily="25" charset="-128"/>
              </a:defRPr>
            </a:lvl2pPr>
            <a:lvl3pPr marL="1204913" indent="-290513" algn="l" rtl="0" eaLnBrk="1" fontAlgn="base" hangingPunct="1">
              <a:spcBef>
                <a:spcPts val="300"/>
              </a:spcBef>
              <a:spcAft>
                <a:spcPts val="300"/>
              </a:spcAft>
              <a:buSzPct val="100000"/>
              <a:buChar char="•"/>
              <a:defRPr sz="2400">
                <a:solidFill>
                  <a:schemeClr val="tx1"/>
                </a:solidFill>
                <a:latin typeface="+mn-lt"/>
                <a:ea typeface="ＭＳ Ｐゴシック" pitchFamily="25" charset="-128"/>
              </a:defRPr>
            </a:lvl3pPr>
            <a:lvl4pPr marL="1600200" indent="-228600" algn="l" rtl="0" eaLnBrk="1" fontAlgn="base" hangingPunct="1">
              <a:spcBef>
                <a:spcPts val="300"/>
              </a:spcBef>
              <a:spcAft>
                <a:spcPts val="30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spcBef>
                <a:spcPts val="300"/>
              </a:spcBef>
              <a:spcAft>
                <a:spcPts val="300"/>
              </a:spcAft>
              <a:buSzPct val="60000"/>
              <a:buChar char="o"/>
              <a:defRPr sz="2000">
                <a:solidFill>
                  <a:schemeClr val="tx1"/>
                </a:solidFill>
                <a:latin typeface="+mn-lt"/>
                <a:ea typeface="ＭＳ Ｐゴシック" pitchFamily="25" charset="-128"/>
              </a:defRPr>
            </a:lvl5pPr>
            <a:lvl6pPr marL="2514600" indent="-228600" algn="l" rtl="0" eaLnBrk="1" fontAlgn="base" hangingPunct="1">
              <a:lnSpc>
                <a:spcPct val="95000"/>
              </a:lnSpc>
              <a:spcBef>
                <a:spcPct val="25000"/>
              </a:spcBef>
              <a:spcAft>
                <a:spcPct val="25000"/>
              </a:spcAft>
              <a:buSzPct val="60000"/>
              <a:buChar char="o"/>
              <a:defRPr sz="2000">
                <a:solidFill>
                  <a:schemeClr val="tx1"/>
                </a:solidFill>
                <a:latin typeface="+mn-lt"/>
              </a:defRPr>
            </a:lvl6pPr>
            <a:lvl7pPr marL="2971800" indent="-228600" algn="l" rtl="0" eaLnBrk="1" fontAlgn="base" hangingPunct="1">
              <a:lnSpc>
                <a:spcPct val="95000"/>
              </a:lnSpc>
              <a:spcBef>
                <a:spcPct val="25000"/>
              </a:spcBef>
              <a:spcAft>
                <a:spcPct val="25000"/>
              </a:spcAft>
              <a:buSzPct val="60000"/>
              <a:buChar char="o"/>
              <a:defRPr sz="2000">
                <a:solidFill>
                  <a:schemeClr val="tx1"/>
                </a:solidFill>
                <a:latin typeface="+mn-lt"/>
              </a:defRPr>
            </a:lvl7pPr>
            <a:lvl8pPr marL="3429000" indent="-228600" algn="l" rtl="0" eaLnBrk="1" fontAlgn="base" hangingPunct="1">
              <a:lnSpc>
                <a:spcPct val="95000"/>
              </a:lnSpc>
              <a:spcBef>
                <a:spcPct val="25000"/>
              </a:spcBef>
              <a:spcAft>
                <a:spcPct val="25000"/>
              </a:spcAft>
              <a:buSzPct val="60000"/>
              <a:buChar char="o"/>
              <a:defRPr sz="2000">
                <a:solidFill>
                  <a:schemeClr val="tx1"/>
                </a:solidFill>
                <a:latin typeface="+mn-lt"/>
              </a:defRPr>
            </a:lvl8pPr>
            <a:lvl9pPr marL="3886200" indent="-228600" algn="l" rtl="0" eaLnBrk="1" fontAlgn="base" hangingPunct="1">
              <a:lnSpc>
                <a:spcPct val="95000"/>
              </a:lnSpc>
              <a:spcBef>
                <a:spcPct val="25000"/>
              </a:spcBef>
              <a:spcAft>
                <a:spcPct val="25000"/>
              </a:spcAft>
              <a:buSzPct val="60000"/>
              <a:buChar char="o"/>
              <a:defRPr sz="2000">
                <a:solidFill>
                  <a:schemeClr val="tx1"/>
                </a:solidFill>
                <a:latin typeface="+mn-lt"/>
              </a:defRPr>
            </a:lvl9pPr>
          </a:lstStyle>
          <a:p>
            <a:pPr marL="0" indent="0">
              <a:buFontTx/>
              <a:buNone/>
            </a:pPr>
            <a:r>
              <a:rPr lang="en-US" sz="2400" kern="0" dirty="0"/>
              <a:t>Bob’s Dial-a-Ride cutaway departs from garage at 10:45, drives 3 miles to pick-up point</a:t>
            </a:r>
          </a:p>
          <a:p>
            <a:pPr marL="0" indent="0">
              <a:buFontTx/>
              <a:buNone/>
            </a:pPr>
            <a:endParaRPr lang="en-US" sz="900" kern="0" dirty="0"/>
          </a:p>
          <a:p>
            <a:pPr marL="0" indent="0">
              <a:buNone/>
            </a:pPr>
            <a:r>
              <a:rPr lang="en-US" sz="2400" kern="0" dirty="0"/>
              <a:t>Arrives at 11:00, 5 passengers board vehicle at 11:02</a:t>
            </a:r>
          </a:p>
          <a:p>
            <a:pPr marL="0" indent="0">
              <a:buNone/>
            </a:pPr>
            <a:endParaRPr lang="en-US" sz="600" kern="0" dirty="0"/>
          </a:p>
          <a:p>
            <a:pPr marL="0" indent="0">
              <a:buNone/>
            </a:pPr>
            <a:r>
              <a:rPr lang="en-US" sz="2400" kern="0" dirty="0"/>
              <a:t>Drops off passengers at destination 3 miles away at 11:15</a:t>
            </a:r>
          </a:p>
          <a:p>
            <a:pPr marL="0" indent="0">
              <a:buNone/>
            </a:pPr>
            <a:endParaRPr lang="en-US" sz="600" kern="0" dirty="0"/>
          </a:p>
          <a:p>
            <a:pPr marL="0" indent="0">
              <a:buNone/>
            </a:pPr>
            <a:r>
              <a:rPr lang="en-US" sz="2400" b="1" kern="0" dirty="0"/>
              <a:t>Resulting Data</a:t>
            </a:r>
          </a:p>
          <a:p>
            <a:pPr lvl="1"/>
            <a:r>
              <a:rPr lang="en-US" sz="2200" kern="0" dirty="0"/>
              <a:t>3 vehicle revenue miles</a:t>
            </a:r>
          </a:p>
          <a:p>
            <a:pPr lvl="1"/>
            <a:r>
              <a:rPr lang="en-US" sz="2200" kern="0" dirty="0"/>
              <a:t>0.25 vehicle revenue hours</a:t>
            </a:r>
          </a:p>
          <a:p>
            <a:pPr lvl="1"/>
            <a:r>
              <a:rPr lang="en-US" sz="2200" kern="0" dirty="0"/>
              <a:t>5 unlinked passenger trips</a:t>
            </a:r>
          </a:p>
          <a:p>
            <a:pPr marL="0" indent="0">
              <a:buFontTx/>
              <a:buNone/>
            </a:pPr>
            <a:endParaRPr lang="en-US" kern="0" dirty="0"/>
          </a:p>
        </p:txBody>
      </p:sp>
    </p:spTree>
    <p:extLst>
      <p:ext uri="{BB962C8B-B14F-4D97-AF65-F5344CB8AC3E}">
        <p14:creationId xmlns:p14="http://schemas.microsoft.com/office/powerpoint/2010/main" val="2481677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06900"/>
            <a:ext cx="8686800" cy="1362075"/>
          </a:xfrm>
        </p:spPr>
        <p:txBody>
          <a:bodyPr/>
          <a:lstStyle/>
          <a:p>
            <a:r>
              <a:rPr lang="en-US" sz="3400" i="1" dirty="0"/>
              <a:t>2018 Changes and clarifications</a:t>
            </a:r>
          </a:p>
        </p:txBody>
      </p:sp>
      <p:sp>
        <p:nvSpPr>
          <p:cNvPr id="3" name="Text Placeholder 2">
            <a:extLst>
              <a:ext uri="{FF2B5EF4-FFF2-40B4-BE49-F238E27FC236}">
                <a16:creationId xmlns:a16="http://schemas.microsoft.com/office/drawing/2014/main" id="{BF532BB4-334A-4894-BDB1-2878731BCE3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350583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Data</a:t>
            </a:r>
          </a:p>
        </p:txBody>
      </p:sp>
      <p:sp>
        <p:nvSpPr>
          <p:cNvPr id="3" name="Content Placeholder 2"/>
          <p:cNvSpPr>
            <a:spLocks noGrp="1"/>
          </p:cNvSpPr>
          <p:nvPr>
            <p:ph idx="1"/>
          </p:nvPr>
        </p:nvSpPr>
        <p:spPr>
          <a:xfrm>
            <a:off x="457200" y="1828800"/>
            <a:ext cx="8229600" cy="4259263"/>
          </a:xfrm>
        </p:spPr>
        <p:txBody>
          <a:bodyPr/>
          <a:lstStyle/>
          <a:p>
            <a:r>
              <a:rPr lang="en-US" sz="2400" b="1" dirty="0"/>
              <a:t>Reportable Incidents </a:t>
            </a:r>
            <a:r>
              <a:rPr lang="en-US" sz="2400" dirty="0"/>
              <a:t>include:</a:t>
            </a:r>
          </a:p>
          <a:p>
            <a:pPr lvl="1"/>
            <a:r>
              <a:rPr lang="en-US" sz="2200" dirty="0"/>
              <a:t>Fatalities, injuries, or property damage &gt;$25,000</a:t>
            </a:r>
          </a:p>
          <a:p>
            <a:pPr lvl="1"/>
            <a:r>
              <a:rPr lang="en-US" sz="2200" dirty="0"/>
              <a:t>Collisions involving revenue vehicles that require towing away from the scene for either vehicle involved</a:t>
            </a:r>
          </a:p>
          <a:p>
            <a:pPr lvl="1"/>
            <a:r>
              <a:rPr lang="en-US" sz="2200" dirty="0"/>
              <a:t>An evacuation for life safety reasons</a:t>
            </a:r>
          </a:p>
          <a:p>
            <a:r>
              <a:rPr lang="en-US" sz="2400" b="1" dirty="0"/>
              <a:t>Fatalities</a:t>
            </a:r>
            <a:r>
              <a:rPr lang="en-US" sz="2400" dirty="0"/>
              <a:t> are reported when deaths occur within 30 days of the event</a:t>
            </a:r>
          </a:p>
          <a:p>
            <a:r>
              <a:rPr lang="en-US" sz="2400" b="1" dirty="0"/>
              <a:t>Injuries</a:t>
            </a:r>
            <a:r>
              <a:rPr lang="en-US" sz="2400" dirty="0"/>
              <a:t> are reported when passengers are immediately  transported away from the scene for medical attention</a:t>
            </a:r>
            <a:endParaRPr lang="en-US" sz="2000" dirty="0"/>
          </a:p>
          <a:p>
            <a:r>
              <a:rPr lang="en-US" sz="2400" dirty="0"/>
              <a:t>If no reportable incidents, enter “0” in all fields</a:t>
            </a:r>
          </a:p>
          <a:p>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110</a:t>
            </a:fld>
            <a:endParaRPr lang="en-US" dirty="0"/>
          </a:p>
        </p:txBody>
      </p:sp>
    </p:spTree>
    <p:extLst>
      <p:ext uri="{BB962C8B-B14F-4D97-AF65-F5344CB8AC3E}">
        <p14:creationId xmlns:p14="http://schemas.microsoft.com/office/powerpoint/2010/main" val="100087347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394B49-13A1-4921-B4A3-3423FADE2162}"/>
              </a:ext>
            </a:extLst>
          </p:cNvPr>
          <p:cNvSpPr>
            <a:spLocks noGrp="1"/>
          </p:cNvSpPr>
          <p:nvPr>
            <p:ph type="title"/>
          </p:nvPr>
        </p:nvSpPr>
        <p:spPr/>
        <p:txBody>
          <a:bodyPr/>
          <a:lstStyle/>
          <a:p>
            <a:r>
              <a:rPr lang="en-US" sz="3800" dirty="0"/>
              <a:t>Reporting issues</a:t>
            </a:r>
          </a:p>
        </p:txBody>
      </p:sp>
      <p:sp>
        <p:nvSpPr>
          <p:cNvPr id="5" name="Text Placeholder 4">
            <a:extLst>
              <a:ext uri="{FF2B5EF4-FFF2-40B4-BE49-F238E27FC236}">
                <a16:creationId xmlns:a16="http://schemas.microsoft.com/office/drawing/2014/main" id="{2289837B-41F0-4A19-8B72-F43951DCD32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439713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Clarifications</a:t>
            </a:r>
          </a:p>
        </p:txBody>
      </p:sp>
      <p:sp>
        <p:nvSpPr>
          <p:cNvPr id="4" name="Slide Number Placeholder 3"/>
          <p:cNvSpPr>
            <a:spLocks noGrp="1"/>
          </p:cNvSpPr>
          <p:nvPr>
            <p:ph type="sldNum" sz="quarter" idx="4"/>
          </p:nvPr>
        </p:nvSpPr>
        <p:spPr/>
        <p:txBody>
          <a:bodyPr/>
          <a:lstStyle/>
          <a:p>
            <a:fld id="{EA0BD1BF-689B-4D89-8D75-2FEDE0C0747F}" type="slidenum">
              <a:rPr lang="en-US" smtClean="0"/>
              <a:pPr/>
              <a:t>112</a:t>
            </a:fld>
            <a:endParaRPr lang="en-US" dirty="0"/>
          </a:p>
        </p:txBody>
      </p:sp>
      <p:sp>
        <p:nvSpPr>
          <p:cNvPr id="3" name="Content Placeholder 2"/>
          <p:cNvSpPr>
            <a:spLocks noGrp="1"/>
          </p:cNvSpPr>
          <p:nvPr>
            <p:ph idx="4294967295"/>
          </p:nvPr>
        </p:nvSpPr>
        <p:spPr>
          <a:xfrm>
            <a:off x="472966" y="1630363"/>
            <a:ext cx="8213834" cy="4770437"/>
          </a:xfrm>
        </p:spPr>
        <p:txBody>
          <a:bodyPr/>
          <a:lstStyle/>
          <a:p>
            <a:r>
              <a:rPr lang="en-US" sz="2400" dirty="0"/>
              <a:t>Reporting scheduled hours or driver’s availability instead of actual vehicle revenue hours</a:t>
            </a:r>
          </a:p>
          <a:p>
            <a:r>
              <a:rPr lang="en-US" sz="2400" dirty="0"/>
              <a:t>Calculating vehicle revenue miles based on routes or odometers</a:t>
            </a:r>
          </a:p>
          <a:p>
            <a:r>
              <a:rPr lang="en-US" sz="2400" dirty="0"/>
              <a:t>Including deadhead in revenue service. </a:t>
            </a:r>
          </a:p>
          <a:p>
            <a:r>
              <a:rPr lang="en-US" sz="2400" dirty="0"/>
              <a:t>Reporting only Federal Funds</a:t>
            </a:r>
          </a:p>
          <a:p>
            <a:pPr lvl="1"/>
            <a:r>
              <a:rPr lang="en-US" sz="2200" dirty="0"/>
              <a:t>Agencies should report total operating expenses to show the true cost of transit service including matching sources</a:t>
            </a:r>
            <a:endParaRPr lang="en-US" sz="2000" dirty="0"/>
          </a:p>
          <a:p>
            <a:endParaRPr lang="en-US" dirty="0"/>
          </a:p>
        </p:txBody>
      </p:sp>
    </p:spTree>
    <p:extLst>
      <p:ext uri="{BB962C8B-B14F-4D97-AF65-F5344CB8AC3E}">
        <p14:creationId xmlns:p14="http://schemas.microsoft.com/office/powerpoint/2010/main" val="32532187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Clarifications</a:t>
            </a:r>
          </a:p>
        </p:txBody>
      </p:sp>
      <p:sp>
        <p:nvSpPr>
          <p:cNvPr id="3" name="Content Placeholder 2"/>
          <p:cNvSpPr>
            <a:spLocks noGrp="1"/>
          </p:cNvSpPr>
          <p:nvPr>
            <p:ph idx="1"/>
          </p:nvPr>
        </p:nvSpPr>
        <p:spPr>
          <a:xfrm>
            <a:off x="457200" y="1644218"/>
            <a:ext cx="8229600" cy="4259263"/>
          </a:xfrm>
        </p:spPr>
        <p:txBody>
          <a:bodyPr/>
          <a:lstStyle/>
          <a:p>
            <a:r>
              <a:rPr lang="en-US" sz="2400" dirty="0"/>
              <a:t>Funds Expended on Operations or Capital</a:t>
            </a:r>
          </a:p>
          <a:p>
            <a:pPr marL="804862" indent="-457200">
              <a:buFont typeface="Wingdings" panose="05000000000000000000" pitchFamily="2" charset="2"/>
              <a:buChar char="Ø"/>
            </a:pPr>
            <a:r>
              <a:rPr lang="en-US" sz="2200" dirty="0"/>
              <a:t>Does not match Sources of Funds identified for Operations or Capital</a:t>
            </a:r>
          </a:p>
          <a:p>
            <a:pPr marL="347662" indent="0">
              <a:buNone/>
            </a:pPr>
            <a:endParaRPr lang="en-US" sz="1050" dirty="0"/>
          </a:p>
          <a:p>
            <a:r>
              <a:rPr lang="en-US" sz="2400" dirty="0"/>
              <a:t>VOMS reported is equal to or higher than Active Vehicles on the A-30 Form for corresponding mode</a:t>
            </a:r>
          </a:p>
          <a:p>
            <a:pPr lvl="1"/>
            <a:r>
              <a:rPr lang="en-US" sz="2200" dirty="0"/>
              <a:t>VOMS are the amount of vehicles on the road at once during peak service times – not total available (VAMS)</a:t>
            </a:r>
          </a:p>
          <a:p>
            <a:pPr lvl="1"/>
            <a:endParaRPr lang="en-US" sz="1000" dirty="0"/>
          </a:p>
          <a:p>
            <a:r>
              <a:rPr lang="en-US" sz="2400" dirty="0"/>
              <a:t>Reporting more Sponsored Unlinked Passenger Trips than Total Unlinked Passenger Trips</a:t>
            </a:r>
          </a:p>
          <a:p>
            <a:pPr lvl="1"/>
            <a:r>
              <a:rPr lang="en-US" sz="2200" dirty="0"/>
              <a:t>Total UPT includes the Sponsored UPT subset</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113</a:t>
            </a:fld>
            <a:endParaRPr lang="en-US" dirty="0"/>
          </a:p>
        </p:txBody>
      </p:sp>
    </p:spTree>
    <p:extLst>
      <p:ext uri="{BB962C8B-B14F-4D97-AF65-F5344CB8AC3E}">
        <p14:creationId xmlns:p14="http://schemas.microsoft.com/office/powerpoint/2010/main" val="184488665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8"/>
            <a:ext cx="8610600" cy="822325"/>
          </a:xfrm>
        </p:spPr>
        <p:txBody>
          <a:bodyPr/>
          <a:lstStyle/>
          <a:p>
            <a:r>
              <a:rPr lang="en-US" dirty="0"/>
              <a:t>Key Performance Ratios</a:t>
            </a:r>
          </a:p>
        </p:txBody>
      </p:sp>
      <p:sp>
        <p:nvSpPr>
          <p:cNvPr id="3" name="Content Placeholder 2"/>
          <p:cNvSpPr>
            <a:spLocks noGrp="1"/>
          </p:cNvSpPr>
          <p:nvPr>
            <p:ph idx="1"/>
          </p:nvPr>
        </p:nvSpPr>
        <p:spPr>
          <a:xfrm>
            <a:off x="472966" y="1615123"/>
            <a:ext cx="8229600" cy="4259263"/>
          </a:xfrm>
        </p:spPr>
        <p:txBody>
          <a:bodyPr/>
          <a:lstStyle/>
          <a:p>
            <a:r>
              <a:rPr lang="en-US" sz="2400" dirty="0"/>
              <a:t>Cost per Hour (CPH)</a:t>
            </a:r>
          </a:p>
          <a:p>
            <a:pPr lvl="1"/>
            <a:r>
              <a:rPr lang="en-US" sz="2200" dirty="0"/>
              <a:t>The average cost to operate one vehicle for one hour of revenue service.</a:t>
            </a:r>
          </a:p>
          <a:p>
            <a:pPr lvl="1"/>
            <a:r>
              <a:rPr lang="en-US" sz="2200" dirty="0"/>
              <a:t>Operating Expenses divided by modal VRH.</a:t>
            </a:r>
          </a:p>
          <a:p>
            <a:r>
              <a:rPr lang="en-US" sz="2400" dirty="0"/>
              <a:t>Trips per Mile – (TPM)</a:t>
            </a:r>
          </a:p>
          <a:p>
            <a:pPr lvl="1"/>
            <a:r>
              <a:rPr lang="en-US" sz="2200" dirty="0"/>
              <a:t>How many passengers per revenue mile.</a:t>
            </a:r>
          </a:p>
          <a:p>
            <a:pPr lvl="1"/>
            <a:r>
              <a:rPr lang="en-US" sz="2200" dirty="0"/>
              <a:t>Modal UPT divided by modal VRM.</a:t>
            </a:r>
          </a:p>
          <a:p>
            <a:pPr marL="1587" indent="0">
              <a:buNone/>
            </a:pPr>
            <a:r>
              <a:rPr lang="en-US" sz="2400" dirty="0"/>
              <a:t>These are commonly raised when there is a deviation of data compared to the prior year or if the data calculations are higher or lower compared to other Rural Transit systems</a:t>
            </a:r>
          </a:p>
          <a:p>
            <a:pPr marL="1587" indent="0">
              <a:buNone/>
            </a:pPr>
            <a:endParaRPr lang="en-US" sz="2400"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114</a:t>
            </a:fld>
            <a:endParaRPr lang="en-US" dirty="0"/>
          </a:p>
        </p:txBody>
      </p:sp>
    </p:spTree>
    <p:extLst>
      <p:ext uri="{BB962C8B-B14F-4D97-AF65-F5344CB8AC3E}">
        <p14:creationId xmlns:p14="http://schemas.microsoft.com/office/powerpoint/2010/main" val="27578874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Intercity Bus</a:t>
            </a:r>
          </a:p>
        </p:txBody>
      </p:sp>
      <p:sp>
        <p:nvSpPr>
          <p:cNvPr id="3" name="Content Placeholder 2"/>
          <p:cNvSpPr>
            <a:spLocks noGrp="1"/>
          </p:cNvSpPr>
          <p:nvPr>
            <p:ph idx="1"/>
          </p:nvPr>
        </p:nvSpPr>
        <p:spPr/>
        <p:txBody>
          <a:bodyPr/>
          <a:lstStyle/>
          <a:p>
            <a:r>
              <a:rPr lang="en-US" dirty="0"/>
              <a:t>If the §5311(f) funds expended are for only planning activities or capital projects and are not expended for operations, do not complete the VRM and UPT data fields.</a:t>
            </a:r>
          </a:p>
          <a:p>
            <a:endParaRPr lang="en-US" sz="500" dirty="0"/>
          </a:p>
          <a:p>
            <a:r>
              <a:rPr lang="en-US" dirty="0"/>
              <a:t>If a route is only partially subsidized by the §5311 funds, report all the VRM and UPT for that route—it is not necessary to track or allocate service for a partial subsidy of the route.</a:t>
            </a:r>
          </a:p>
          <a:p>
            <a:endParaRPr lang="en-US" dirty="0"/>
          </a:p>
        </p:txBody>
      </p:sp>
      <p:sp>
        <p:nvSpPr>
          <p:cNvPr id="4" name="Slide Number Placeholder 3"/>
          <p:cNvSpPr>
            <a:spLocks noGrp="1"/>
          </p:cNvSpPr>
          <p:nvPr>
            <p:ph type="sldNum" sz="quarter" idx="4"/>
          </p:nvPr>
        </p:nvSpPr>
        <p:spPr/>
        <p:txBody>
          <a:bodyPr/>
          <a:lstStyle/>
          <a:p>
            <a:fld id="{EA0BD1BF-689B-4D89-8D75-2FEDE0C0747F}" type="slidenum">
              <a:rPr lang="en-US" smtClean="0"/>
              <a:pPr/>
              <a:t>115</a:t>
            </a:fld>
            <a:endParaRPr lang="en-US" dirty="0"/>
          </a:p>
        </p:txBody>
      </p:sp>
    </p:spTree>
    <p:extLst>
      <p:ext uri="{BB962C8B-B14F-4D97-AF65-F5344CB8AC3E}">
        <p14:creationId xmlns:p14="http://schemas.microsoft.com/office/powerpoint/2010/main" val="369573945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Urban/Tribal Subrecipient</a:t>
            </a:r>
          </a:p>
        </p:txBody>
      </p:sp>
      <p:sp>
        <p:nvSpPr>
          <p:cNvPr id="3" name="Content Placeholder 2"/>
          <p:cNvSpPr>
            <a:spLocks noGrp="1"/>
          </p:cNvSpPr>
          <p:nvPr>
            <p:ph idx="1"/>
          </p:nvPr>
        </p:nvSpPr>
        <p:spPr>
          <a:xfrm>
            <a:off x="436880" y="1630363"/>
            <a:ext cx="8229600" cy="4259263"/>
          </a:xfrm>
        </p:spPr>
        <p:txBody>
          <a:bodyPr/>
          <a:lstStyle/>
          <a:p>
            <a:r>
              <a:rPr lang="en-US" sz="2200" dirty="0"/>
              <a:t>5311 Funding not matching between the State’s RR-20 form and the directly reporting subrecipient’s form (RR-20/F-10).</a:t>
            </a:r>
          </a:p>
          <a:p>
            <a:pPr lvl="1"/>
            <a:r>
              <a:rPr lang="en-US" sz="2200" dirty="0"/>
              <a:t>If the State and subrecipient operate on the same fiscal year, the amounts between the forms should match</a:t>
            </a:r>
          </a:p>
          <a:p>
            <a:pPr lvl="1"/>
            <a:r>
              <a:rPr lang="en-US" sz="2200" dirty="0"/>
              <a:t>Report only the 5311 funding that the State grants the agency</a:t>
            </a:r>
          </a:p>
          <a:p>
            <a:r>
              <a:rPr lang="en-US" sz="2200" dirty="0"/>
              <a:t>Please note Tribes can receive State granted 5311 funding in addition to 5311 Tribal Transit Funds	</a:t>
            </a:r>
          </a:p>
          <a:p>
            <a:pPr lvl="1"/>
            <a:r>
              <a:rPr lang="en-US" sz="2000" dirty="0"/>
              <a:t>Tribes receive Tribal Transit Funds directly from FTA – do not include this funding type on the tribal subrecipient RR-20	</a:t>
            </a:r>
          </a:p>
          <a:p>
            <a:pPr lvl="1"/>
            <a:endParaRPr lang="en-US" sz="2000" dirty="0"/>
          </a:p>
          <a:p>
            <a:pPr lvl="1"/>
            <a:endParaRPr lang="en-US" sz="2000"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116</a:t>
            </a:fld>
            <a:endParaRPr lang="en-US" dirty="0"/>
          </a:p>
        </p:txBody>
      </p:sp>
    </p:spTree>
    <p:extLst>
      <p:ext uri="{BB962C8B-B14F-4D97-AF65-F5344CB8AC3E}">
        <p14:creationId xmlns:p14="http://schemas.microsoft.com/office/powerpoint/2010/main" val="16340553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ECB43-4AA4-41C5-8CE7-CF81BECAF2AE}"/>
              </a:ext>
            </a:extLst>
          </p:cNvPr>
          <p:cNvSpPr>
            <a:spLocks noGrp="1"/>
          </p:cNvSpPr>
          <p:nvPr>
            <p:ph type="title"/>
          </p:nvPr>
        </p:nvSpPr>
        <p:spPr/>
        <p:txBody>
          <a:bodyPr/>
          <a:lstStyle/>
          <a:p>
            <a:r>
              <a:rPr lang="en-US" dirty="0"/>
              <a:t>RU-30</a:t>
            </a:r>
          </a:p>
        </p:txBody>
      </p:sp>
      <p:sp>
        <p:nvSpPr>
          <p:cNvPr id="3" name="Text Placeholder 2">
            <a:extLst>
              <a:ext uri="{FF2B5EF4-FFF2-40B4-BE49-F238E27FC236}">
                <a16:creationId xmlns:a16="http://schemas.microsoft.com/office/drawing/2014/main" id="{FEBF3722-1E40-4B2B-A15F-E83F9140623A}"/>
              </a:ext>
            </a:extLst>
          </p:cNvPr>
          <p:cNvSpPr>
            <a:spLocks noGrp="1"/>
          </p:cNvSpPr>
          <p:nvPr>
            <p:ph type="body" idx="1"/>
          </p:nvPr>
        </p:nvSpPr>
        <p:spPr/>
        <p:txBody>
          <a:bodyPr/>
          <a:lstStyle/>
          <a:p>
            <a:r>
              <a:rPr lang="en-US" dirty="0"/>
              <a:t>Statewide Characteristics</a:t>
            </a:r>
          </a:p>
        </p:txBody>
      </p:sp>
      <p:sp>
        <p:nvSpPr>
          <p:cNvPr id="4" name="Slide Number Placeholder 3">
            <a:extLst>
              <a:ext uri="{FF2B5EF4-FFF2-40B4-BE49-F238E27FC236}">
                <a16:creationId xmlns:a16="http://schemas.microsoft.com/office/drawing/2014/main" id="{E052F2AB-9509-4643-BB5B-277F6A027F3D}"/>
              </a:ext>
            </a:extLst>
          </p:cNvPr>
          <p:cNvSpPr>
            <a:spLocks noGrp="1"/>
          </p:cNvSpPr>
          <p:nvPr>
            <p:ph type="sldNum" sz="quarter" idx="4"/>
          </p:nvPr>
        </p:nvSpPr>
        <p:spPr/>
        <p:txBody>
          <a:bodyPr/>
          <a:lstStyle/>
          <a:p>
            <a:pPr>
              <a:defRPr/>
            </a:pPr>
            <a:fld id="{EA0BD1BF-689B-4D89-8D75-2FEDE0C0747F}" type="slidenum">
              <a:rPr lang="en-US" smtClean="0"/>
              <a:pPr>
                <a:defRPr/>
              </a:pPr>
              <a:t>117</a:t>
            </a:fld>
            <a:endParaRPr lang="en-US" dirty="0"/>
          </a:p>
        </p:txBody>
      </p:sp>
    </p:spTree>
    <p:extLst>
      <p:ext uri="{BB962C8B-B14F-4D97-AF65-F5344CB8AC3E}">
        <p14:creationId xmlns:p14="http://schemas.microsoft.com/office/powerpoint/2010/main" val="17659888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47411B-9FA2-4107-B1BF-34516FDDE1DC}"/>
              </a:ext>
            </a:extLst>
          </p:cNvPr>
          <p:cNvSpPr>
            <a:spLocks noGrp="1"/>
          </p:cNvSpPr>
          <p:nvPr>
            <p:ph type="title"/>
          </p:nvPr>
        </p:nvSpPr>
        <p:spPr/>
        <p:txBody>
          <a:bodyPr/>
          <a:lstStyle/>
          <a:p>
            <a:r>
              <a:rPr lang="en-US" dirty="0"/>
              <a:t>Statewide Characteristics</a:t>
            </a:r>
          </a:p>
        </p:txBody>
      </p:sp>
      <p:sp>
        <p:nvSpPr>
          <p:cNvPr id="6" name="Content Placeholder 5">
            <a:extLst>
              <a:ext uri="{FF2B5EF4-FFF2-40B4-BE49-F238E27FC236}">
                <a16:creationId xmlns:a16="http://schemas.microsoft.com/office/drawing/2014/main" id="{3458191E-51DB-4DA4-B16C-55FBC7732023}"/>
              </a:ext>
            </a:extLst>
          </p:cNvPr>
          <p:cNvSpPr>
            <a:spLocks noGrp="1"/>
          </p:cNvSpPr>
          <p:nvPr>
            <p:ph idx="1"/>
          </p:nvPr>
        </p:nvSpPr>
        <p:spPr/>
        <p:txBody>
          <a:bodyPr/>
          <a:lstStyle/>
          <a:p>
            <a:r>
              <a:rPr lang="en-US" sz="2400" dirty="0"/>
              <a:t>§5311 Expended on State Administration </a:t>
            </a:r>
          </a:p>
          <a:p>
            <a:pPr lvl="1"/>
            <a:r>
              <a:rPr lang="en-US" sz="2200" dirty="0"/>
              <a:t>§5311 revenues expended on state admin cost as a result of administering the program. </a:t>
            </a:r>
          </a:p>
          <a:p>
            <a:r>
              <a:rPr lang="en-US" sz="2400" dirty="0"/>
              <a:t>Number of Counties with§5311 Service </a:t>
            </a:r>
          </a:p>
          <a:p>
            <a:pPr lvl="1"/>
            <a:r>
              <a:rPr lang="en-US" sz="2400" dirty="0"/>
              <a:t>Total number of counties in the state that are currently served, in whole or in part, by§5311 funded operators. States are to include counties that are served by directly-reporting Indian tribes in this total. </a:t>
            </a:r>
          </a:p>
          <a:p>
            <a:pPr lvl="2"/>
            <a:r>
              <a:rPr lang="en-US" sz="2000" dirty="0"/>
              <a:t>A county is served if the subrecipient picks up or drops off passengers.</a:t>
            </a:r>
          </a:p>
        </p:txBody>
      </p:sp>
      <p:sp>
        <p:nvSpPr>
          <p:cNvPr id="4" name="Slide Number Placeholder 3">
            <a:extLst>
              <a:ext uri="{FF2B5EF4-FFF2-40B4-BE49-F238E27FC236}">
                <a16:creationId xmlns:a16="http://schemas.microsoft.com/office/drawing/2014/main" id="{9F369FC6-7EF3-4A91-A57C-E4AEAD92EB1B}"/>
              </a:ext>
            </a:extLst>
          </p:cNvPr>
          <p:cNvSpPr>
            <a:spLocks noGrp="1"/>
          </p:cNvSpPr>
          <p:nvPr>
            <p:ph type="sldNum" sz="quarter" idx="4"/>
          </p:nvPr>
        </p:nvSpPr>
        <p:spPr/>
        <p:txBody>
          <a:bodyPr/>
          <a:lstStyle/>
          <a:p>
            <a:pPr>
              <a:defRPr/>
            </a:pPr>
            <a:fld id="{EA0BD1BF-689B-4D89-8D75-2FEDE0C0747F}" type="slidenum">
              <a:rPr lang="en-US" smtClean="0"/>
              <a:pPr>
                <a:defRPr/>
              </a:pPr>
              <a:t>118</a:t>
            </a:fld>
            <a:endParaRPr lang="en-US" dirty="0"/>
          </a:p>
        </p:txBody>
      </p:sp>
    </p:spTree>
    <p:extLst>
      <p:ext uri="{BB962C8B-B14F-4D97-AF65-F5344CB8AC3E}">
        <p14:creationId xmlns:p14="http://schemas.microsoft.com/office/powerpoint/2010/main" val="426393205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A-90</a:t>
            </a:r>
          </a:p>
        </p:txBody>
      </p:sp>
      <p:sp>
        <p:nvSpPr>
          <p:cNvPr id="7" name="Text Placeholder 6"/>
          <p:cNvSpPr>
            <a:spLocks noGrp="1"/>
          </p:cNvSpPr>
          <p:nvPr>
            <p:ph type="body" idx="1"/>
          </p:nvPr>
        </p:nvSpPr>
        <p:spPr/>
        <p:txBody>
          <a:bodyPr/>
          <a:lstStyle/>
          <a:p>
            <a:r>
              <a:rPr lang="en-US" dirty="0"/>
              <a:t>Transit Asset Management Performance Measure Targets</a:t>
            </a:r>
          </a:p>
        </p:txBody>
      </p:sp>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119</a:t>
            </a:fld>
            <a:endParaRPr lang="en-US" dirty="0"/>
          </a:p>
        </p:txBody>
      </p:sp>
    </p:spTree>
    <p:extLst>
      <p:ext uri="{BB962C8B-B14F-4D97-AF65-F5344CB8AC3E}">
        <p14:creationId xmlns:p14="http://schemas.microsoft.com/office/powerpoint/2010/main" val="1417929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2B686D-6EE4-4744-ACF7-5E8706DA3457}"/>
              </a:ext>
            </a:extLst>
          </p:cNvPr>
          <p:cNvSpPr>
            <a:spLocks noGrp="1"/>
          </p:cNvSpPr>
          <p:nvPr>
            <p:ph type="title"/>
          </p:nvPr>
        </p:nvSpPr>
        <p:spPr/>
        <p:txBody>
          <a:bodyPr/>
          <a:lstStyle/>
          <a:p>
            <a:r>
              <a:rPr lang="en-US" dirty="0"/>
              <a:t>USOA Updates</a:t>
            </a:r>
          </a:p>
        </p:txBody>
      </p:sp>
      <p:sp>
        <p:nvSpPr>
          <p:cNvPr id="5" name="Content Placeholder 4">
            <a:extLst>
              <a:ext uri="{FF2B5EF4-FFF2-40B4-BE49-F238E27FC236}">
                <a16:creationId xmlns:a16="http://schemas.microsoft.com/office/drawing/2014/main" id="{3B243BD3-CF2B-4A7E-A619-051B79371B22}"/>
              </a:ext>
            </a:extLst>
          </p:cNvPr>
          <p:cNvSpPr>
            <a:spLocks noGrp="1"/>
          </p:cNvSpPr>
          <p:nvPr>
            <p:ph idx="1"/>
          </p:nvPr>
        </p:nvSpPr>
        <p:spPr/>
        <p:txBody>
          <a:bodyPr/>
          <a:lstStyle/>
          <a:p>
            <a:r>
              <a:rPr lang="en-US" dirty="0"/>
              <a:t>The NTD uses uniform categories to collect public transportation financial and operating information and defines these in the Uniform System of Accounts (USOA). </a:t>
            </a:r>
          </a:p>
          <a:p>
            <a:pPr lvl="1"/>
            <a:r>
              <a:rPr lang="en-US" dirty="0"/>
              <a:t>Updates to the USOA and the NTD reporting requirements are intended to clarify reporting concepts to the reporters and increase the quality of the data that is collected by the NTD.</a:t>
            </a:r>
          </a:p>
        </p:txBody>
      </p:sp>
    </p:spTree>
    <p:extLst>
      <p:ext uri="{BB962C8B-B14F-4D97-AF65-F5344CB8AC3E}">
        <p14:creationId xmlns:p14="http://schemas.microsoft.com/office/powerpoint/2010/main" val="90325331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A-90?</a:t>
            </a:r>
          </a:p>
        </p:txBody>
      </p:sp>
      <p:sp>
        <p:nvSpPr>
          <p:cNvPr id="3" name="Content Placeholder 2"/>
          <p:cNvSpPr>
            <a:spLocks noGrp="1"/>
          </p:cNvSpPr>
          <p:nvPr>
            <p:ph idx="1"/>
          </p:nvPr>
        </p:nvSpPr>
        <p:spPr>
          <a:xfrm>
            <a:off x="452646" y="1655763"/>
            <a:ext cx="8229600" cy="4259263"/>
          </a:xfrm>
        </p:spPr>
        <p:txBody>
          <a:bodyPr/>
          <a:lstStyle/>
          <a:p>
            <a:r>
              <a:rPr lang="en-US" sz="2400" dirty="0"/>
              <a:t>Agencies report the portion of their assets that have met or exceeded the “Useful Life Benchmark”</a:t>
            </a:r>
            <a:endParaRPr lang="en-US" dirty="0"/>
          </a:p>
          <a:p>
            <a:r>
              <a:rPr lang="en-US" sz="2400" dirty="0"/>
              <a:t>Compares current year targets to actual data pulled from current year asset forms. </a:t>
            </a:r>
          </a:p>
          <a:p>
            <a:pPr lvl="1"/>
            <a:r>
              <a:rPr lang="en-US" sz="2200" dirty="0"/>
              <a:t>Vehicles</a:t>
            </a:r>
          </a:p>
          <a:p>
            <a:pPr lvl="2"/>
            <a:r>
              <a:rPr lang="en-US" sz="2000" dirty="0"/>
              <a:t>Useful Life Benchmark (A-30 &amp; A-35)</a:t>
            </a:r>
          </a:p>
          <a:p>
            <a:pPr lvl="1"/>
            <a:r>
              <a:rPr lang="en-US" sz="2200" dirty="0"/>
              <a:t>Facilities</a:t>
            </a:r>
          </a:p>
          <a:p>
            <a:pPr lvl="2"/>
            <a:r>
              <a:rPr lang="en-US" sz="2000" dirty="0"/>
              <a:t>Condition Assessment (A-15)</a:t>
            </a:r>
            <a:endParaRPr lang="en-US" dirty="0"/>
          </a:p>
          <a:p>
            <a:r>
              <a:rPr lang="en-US" sz="2400" dirty="0"/>
              <a:t>Reporting on behalf of their managed and independent participants. This form represents the plan for whole group</a:t>
            </a:r>
          </a:p>
          <a:p>
            <a:endParaRPr lang="en-US" i="1"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120</a:t>
            </a:fld>
            <a:endParaRPr lang="en-US" dirty="0"/>
          </a:p>
        </p:txBody>
      </p:sp>
    </p:spTree>
    <p:extLst>
      <p:ext uri="{BB962C8B-B14F-4D97-AF65-F5344CB8AC3E}">
        <p14:creationId xmlns:p14="http://schemas.microsoft.com/office/powerpoint/2010/main" val="146040346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A-90 Sections: Rolling Stock </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121</a:t>
            </a:fld>
            <a:endParaRPr lang="en-US" dirty="0"/>
          </a:p>
        </p:txBody>
      </p:sp>
      <p:pic>
        <p:nvPicPr>
          <p:cNvPr id="7" name="Picture 2" descr="https://content.screencast.com/users/Courtney_Springer/folders/Jing/media/4b3e20d6-3fe3-4755-9f93-243a455e072f/2017-08-24_1529.png">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797" y="3116223"/>
            <a:ext cx="8228769" cy="31472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idx="1"/>
          </p:nvPr>
        </p:nvSpPr>
        <p:spPr>
          <a:xfrm>
            <a:off x="465346" y="1685905"/>
            <a:ext cx="8229600" cy="1374775"/>
          </a:xfrm>
        </p:spPr>
        <p:txBody>
          <a:bodyPr/>
          <a:lstStyle/>
          <a:p>
            <a:r>
              <a:rPr lang="en-US" sz="2400" dirty="0"/>
              <a:t>Refers to vehicles used in revenue service (A-30)</a:t>
            </a:r>
          </a:p>
          <a:p>
            <a:r>
              <a:rPr lang="en-US" sz="2400" dirty="0"/>
              <a:t>Vehicle types are populated from active modes. Select N/A for vehicle types your agency doesn’t operate. </a:t>
            </a:r>
          </a:p>
        </p:txBody>
      </p:sp>
    </p:spTree>
    <p:extLst>
      <p:ext uri="{BB962C8B-B14F-4D97-AF65-F5344CB8AC3E}">
        <p14:creationId xmlns:p14="http://schemas.microsoft.com/office/powerpoint/2010/main" val="124961654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A-90 Sections: Equipment</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122</a:t>
            </a:fld>
            <a:endParaRPr lang="en-US" dirty="0"/>
          </a:p>
        </p:txBody>
      </p:sp>
      <p:pic>
        <p:nvPicPr>
          <p:cNvPr id="6" name="Picture 2" descr="https://content.screencast.com/users/Courtney_Springer/folders/Jing/media/ede0efb2-c5fe-4f22-93ba-e03ba89bb015/2017-08-24_1527.png">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1000" y="3886200"/>
            <a:ext cx="8213835" cy="13065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idx="1"/>
          </p:nvPr>
        </p:nvSpPr>
        <p:spPr>
          <a:xfrm>
            <a:off x="457200" y="1901825"/>
            <a:ext cx="8229600" cy="1222375"/>
          </a:xfrm>
        </p:spPr>
        <p:txBody>
          <a:bodyPr/>
          <a:lstStyle/>
          <a:p>
            <a:r>
              <a:rPr lang="en-US" sz="2400" dirty="0"/>
              <a:t>Refers to service vehicles used to support revenue service (A-35)</a:t>
            </a:r>
          </a:p>
          <a:p>
            <a:pPr marL="742950" lvl="1" indent="-285750">
              <a:buFont typeface="Arial" panose="020B0604020202020204" pitchFamily="34" charset="0"/>
              <a:buChar char="•"/>
              <a:defRPr/>
            </a:pPr>
            <a:r>
              <a:rPr lang="en-US" sz="2000" dirty="0"/>
              <a:t>Automobiles</a:t>
            </a:r>
          </a:p>
          <a:p>
            <a:pPr marL="742950" lvl="1" indent="-285750">
              <a:buFont typeface="Arial" panose="020B0604020202020204" pitchFamily="34" charset="0"/>
              <a:buChar char="•"/>
              <a:defRPr/>
            </a:pPr>
            <a:r>
              <a:rPr lang="en-US" sz="2000" dirty="0"/>
              <a:t>Truck and other rubber tired vehicles</a:t>
            </a:r>
          </a:p>
          <a:p>
            <a:pPr marL="742950" lvl="1" indent="-285750">
              <a:buFont typeface="Arial" panose="020B0604020202020204" pitchFamily="34" charset="0"/>
              <a:buChar char="•"/>
              <a:defRPr/>
            </a:pPr>
            <a:r>
              <a:rPr lang="en-US" sz="2000" dirty="0"/>
              <a:t>Steel wheel vehicles</a:t>
            </a:r>
          </a:p>
          <a:p>
            <a:pPr lvl="1"/>
            <a:endParaRPr lang="en-US" sz="2200" dirty="0"/>
          </a:p>
        </p:txBody>
      </p:sp>
    </p:spTree>
    <p:extLst>
      <p:ext uri="{BB962C8B-B14F-4D97-AF65-F5344CB8AC3E}">
        <p14:creationId xmlns:p14="http://schemas.microsoft.com/office/powerpoint/2010/main" val="14473556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A-90 Sections: Facilities</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123</a:t>
            </a:fld>
            <a:endParaRPr lang="en-US" dirty="0"/>
          </a:p>
        </p:txBody>
      </p:sp>
      <p:pic>
        <p:nvPicPr>
          <p:cNvPr id="7" name="Picture 2" descr="https://content.screencast.com/users/Courtney_Springer/folders/Jing/media/ede0efb2-c5fe-4f22-93ba-e03ba89bb015/2017-08-24_1527.png">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93558" y="1630363"/>
            <a:ext cx="8317042" cy="18222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37279" y="3521605"/>
            <a:ext cx="8229600" cy="1879391"/>
          </a:xfrm>
        </p:spPr>
        <p:txBody>
          <a:bodyPr/>
          <a:lstStyle/>
          <a:p>
            <a:r>
              <a:rPr lang="en-US" sz="2400" dirty="0"/>
              <a:t>Refers to facilities used in revenue service and those used to support revenue service (A-15)</a:t>
            </a:r>
          </a:p>
          <a:p>
            <a:r>
              <a:rPr lang="en-US" sz="2400" dirty="0"/>
              <a:t>Report the percentage of facilities that rate below a 3 on the condition scale. </a:t>
            </a:r>
          </a:p>
          <a:p>
            <a:r>
              <a:rPr lang="en-US" sz="2400" dirty="0"/>
              <a:t>You can also submit your agency Narrative Report</a:t>
            </a:r>
          </a:p>
          <a:p>
            <a:pPr lvl="1"/>
            <a:r>
              <a:rPr lang="en-US" sz="2000" dirty="0"/>
              <a:t>This outlines performance targets and your agency’s progress towards those targets and may include any changes to transit system.</a:t>
            </a:r>
          </a:p>
          <a:p>
            <a:pPr lvl="1"/>
            <a:endParaRPr lang="en-US" sz="2200" dirty="0"/>
          </a:p>
        </p:txBody>
      </p:sp>
    </p:spTree>
    <p:extLst>
      <p:ext uri="{BB962C8B-B14F-4D97-AF65-F5344CB8AC3E}">
        <p14:creationId xmlns:p14="http://schemas.microsoft.com/office/powerpoint/2010/main" val="155234337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a:latin typeface="Calibri" panose="020F0502020204030204" pitchFamily="34" charset="0"/>
                <a:cs typeface="Calibri" panose="020F0502020204030204" pitchFamily="34" charset="0"/>
              </a:rPr>
              <a:t>Report Submission</a:t>
            </a:r>
          </a:p>
        </p:txBody>
      </p:sp>
      <p:sp>
        <p:nvSpPr>
          <p:cNvPr id="2" name="Tex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622199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Submit</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125</a:t>
            </a:fld>
            <a:endParaRPr lang="en-US" dirty="0"/>
          </a:p>
        </p:txBody>
      </p:sp>
      <p:sp>
        <p:nvSpPr>
          <p:cNvPr id="5" name="Rectangle 4"/>
          <p:cNvSpPr/>
          <p:nvPr/>
        </p:nvSpPr>
        <p:spPr>
          <a:xfrm>
            <a:off x="354723" y="4648200"/>
            <a:ext cx="8305801" cy="1446550"/>
          </a:xfrm>
          <a:prstGeom prst="rect">
            <a:avLst/>
          </a:prstGeom>
        </p:spPr>
        <p:txBody>
          <a:bodyPr wrap="square">
            <a:spAutoFit/>
          </a:bodyPr>
          <a:lstStyle/>
          <a:p>
            <a:r>
              <a:rPr lang="en-US" sz="2400" b="1" dirty="0">
                <a:solidFill>
                  <a:srgbClr val="FF0000"/>
                </a:solidFill>
              </a:rPr>
              <a:t>Step 1: </a:t>
            </a:r>
            <a:r>
              <a:rPr lang="en-US" sz="2200" dirty="0"/>
              <a:t>Open the State Package and click on “Related Actions”</a:t>
            </a:r>
          </a:p>
          <a:p>
            <a:pPr lvl="1">
              <a:buFont typeface="Wingdings" panose="05000000000000000000" pitchFamily="2" charset="2"/>
              <a:buChar char="Ø"/>
            </a:pPr>
            <a:r>
              <a:rPr lang="en-US" sz="2000" dirty="0"/>
              <a:t>CEO and CEO Delegate can submit the Original Submission</a:t>
            </a:r>
          </a:p>
          <a:p>
            <a:pPr lvl="1">
              <a:buFont typeface="Wingdings" panose="05000000000000000000" pitchFamily="2" charset="2"/>
              <a:buChar char="Ø"/>
            </a:pPr>
            <a:r>
              <a:rPr lang="en-US" sz="2000" dirty="0"/>
              <a:t>NTD Contact is able to submit any revisions after OS. </a:t>
            </a:r>
            <a:endParaRPr lang="en-US" sz="2400" b="1" dirty="0">
              <a:solidFill>
                <a:srgbClr val="FF0000"/>
              </a:solidFill>
            </a:endParaRPr>
          </a:p>
          <a:p>
            <a:r>
              <a:rPr lang="en-US" sz="2400" b="1" dirty="0">
                <a:solidFill>
                  <a:srgbClr val="FF0000"/>
                </a:solidFill>
              </a:rPr>
              <a:t>Step 2: </a:t>
            </a:r>
            <a:r>
              <a:rPr lang="en-US" sz="2200" dirty="0"/>
              <a:t>Click Submit Annual Report Package</a:t>
            </a:r>
          </a:p>
        </p:txBody>
      </p:sp>
      <p:grpSp>
        <p:nvGrpSpPr>
          <p:cNvPr id="3" name="Group 2">
            <a:extLst>
              <a:ext uri="{FF2B5EF4-FFF2-40B4-BE49-F238E27FC236}">
                <a16:creationId xmlns:a16="http://schemas.microsoft.com/office/drawing/2014/main" id="{B0A562BC-567E-4294-ABC7-92E9415BD75B}"/>
              </a:ext>
            </a:extLst>
          </p:cNvPr>
          <p:cNvGrpSpPr/>
          <p:nvPr/>
        </p:nvGrpSpPr>
        <p:grpSpPr>
          <a:xfrm>
            <a:off x="472966" y="1638324"/>
            <a:ext cx="8213834" cy="2989498"/>
            <a:chOff x="472966" y="1638324"/>
            <a:chExt cx="8213834" cy="2989498"/>
          </a:xfrm>
        </p:grpSpPr>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2966" y="1638324"/>
              <a:ext cx="8213834" cy="2989498"/>
            </a:xfrm>
            <a:prstGeom prst="rect">
              <a:avLst/>
            </a:prstGeom>
            <a:ln>
              <a:solidFill>
                <a:schemeClr val="tx1"/>
              </a:solidFill>
            </a:ln>
          </p:spPr>
        </p:pic>
        <p:cxnSp>
          <p:nvCxnSpPr>
            <p:cNvPr id="12" name="Straight Arrow Connector 11"/>
            <p:cNvCxnSpPr/>
            <p:nvPr/>
          </p:nvCxnSpPr>
          <p:spPr>
            <a:xfrm flipH="1">
              <a:off x="3276600" y="2667000"/>
              <a:ext cx="762000"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186053922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Unable to Submit Report</a:t>
            </a:r>
          </a:p>
        </p:txBody>
      </p:sp>
      <p:sp>
        <p:nvSpPr>
          <p:cNvPr id="3" name="Content Placeholder 2"/>
          <p:cNvSpPr>
            <a:spLocks noGrp="1"/>
          </p:cNvSpPr>
          <p:nvPr>
            <p:ph idx="1"/>
          </p:nvPr>
        </p:nvSpPr>
        <p:spPr>
          <a:xfrm>
            <a:off x="457200" y="3891568"/>
            <a:ext cx="8229600" cy="1001714"/>
          </a:xfrm>
        </p:spPr>
        <p:txBody>
          <a:bodyPr/>
          <a:lstStyle/>
          <a:p>
            <a:r>
              <a:rPr lang="en-US" sz="2000" dirty="0"/>
              <a:t>This screen will appear when you try to submit the report if the report has:</a:t>
            </a:r>
          </a:p>
          <a:p>
            <a:pPr lvl="1"/>
            <a:r>
              <a:rPr lang="en-US" sz="1800" dirty="0"/>
              <a:t>Open Issues</a:t>
            </a:r>
          </a:p>
          <a:p>
            <a:pPr lvl="1"/>
            <a:r>
              <a:rPr lang="en-US" sz="1800" dirty="0"/>
              <a:t>Non Validated forms</a:t>
            </a:r>
          </a:p>
          <a:p>
            <a:pPr lvl="1"/>
            <a:r>
              <a:rPr lang="en-US" sz="1800" dirty="0"/>
              <a:t>Incomplete Required Field forms</a:t>
            </a:r>
          </a:p>
          <a:p>
            <a:r>
              <a:rPr lang="en-US" sz="2000" dirty="0"/>
              <a:t>Click on the forms and/or issues to resolve</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126</a:t>
            </a:fld>
            <a:endParaRPr lang="en-US" dirty="0"/>
          </a:p>
        </p:txBody>
      </p:sp>
      <p:pic>
        <p:nvPicPr>
          <p:cNvPr id="8" name="Picture 2" descr="https://content.screencast.com/users/Courtney_Springer/folders/Jing/media/d1c7883d-4256-4594-bcb0-ea85d8a34979/2017-08-09_1422.png">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892" r="1753"/>
          <a:stretch/>
        </p:blipFill>
        <p:spPr bwMode="auto">
          <a:xfrm>
            <a:off x="471529" y="1904999"/>
            <a:ext cx="8215272" cy="19865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8963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E9E0C9"/>
                </a:solidFill>
              </a:rPr>
              <a:t>Confirm Package Submission</a:t>
            </a:r>
          </a:p>
        </p:txBody>
      </p:sp>
      <p:sp>
        <p:nvSpPr>
          <p:cNvPr id="3" name="Content Placeholder 2"/>
          <p:cNvSpPr>
            <a:spLocks noGrp="1"/>
          </p:cNvSpPr>
          <p:nvPr>
            <p:ph idx="1"/>
          </p:nvPr>
        </p:nvSpPr>
        <p:spPr>
          <a:xfrm>
            <a:off x="308344" y="4160381"/>
            <a:ext cx="8378456" cy="2232689"/>
          </a:xfrm>
        </p:spPr>
        <p:txBody>
          <a:bodyPr/>
          <a:lstStyle/>
          <a:p>
            <a:pPr marL="0" indent="0">
              <a:buNone/>
            </a:pPr>
            <a:r>
              <a:rPr lang="en-US" sz="2200" b="1" dirty="0">
                <a:solidFill>
                  <a:srgbClr val="FF0000"/>
                </a:solidFill>
              </a:rPr>
              <a:t>Step 3: </a:t>
            </a:r>
            <a:r>
              <a:rPr lang="en-US" sz="2200" dirty="0"/>
              <a:t>If all data is filled out and no issues are firing, you will be able to Confirm Report Package Submission, and click “Continue”</a:t>
            </a:r>
          </a:p>
          <a:p>
            <a:pPr marL="0" indent="0">
              <a:buNone/>
            </a:pPr>
            <a:r>
              <a:rPr lang="en-US" sz="2200" b="1" dirty="0">
                <a:solidFill>
                  <a:srgbClr val="FF0000"/>
                </a:solidFill>
              </a:rPr>
              <a:t>Step 4: </a:t>
            </a:r>
            <a:r>
              <a:rPr lang="en-US" sz="2200" dirty="0"/>
              <a:t>A new box will prompt where you will “Submit” the Report Package</a:t>
            </a:r>
          </a:p>
          <a:p>
            <a:r>
              <a:rPr lang="en-US" sz="2000" dirty="0"/>
              <a:t>The top of the page will notate “Action Completed Successfully” when done.  </a:t>
            </a: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127</a:t>
            </a:fld>
            <a:endParaRPr lang="en-US"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2497" y="3276600"/>
            <a:ext cx="8739005" cy="635833"/>
          </a:xfrm>
          <a:prstGeom prst="rect">
            <a:avLst/>
          </a:prstGeom>
          <a:ln>
            <a:solidFill>
              <a:schemeClr val="tx1"/>
            </a:solidFill>
          </a:ln>
        </p:spPr>
      </p:pic>
      <p:pic>
        <p:nvPicPr>
          <p:cNvPr id="9" name="Picture 4" descr="https://content.screencast.com/users/Courtney_Springer/folders/Jing/media/2138c5c6-3975-4bdd-855e-120b0c311191/2017-08-09_1426.png">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02496" y="1073521"/>
            <a:ext cx="8739006" cy="19246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33524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a:latin typeface="Calibri" panose="020F0502020204030204" pitchFamily="34" charset="0"/>
                <a:cs typeface="Calibri" panose="020F0502020204030204" pitchFamily="34" charset="0"/>
              </a:rPr>
              <a:t>Closeout process</a:t>
            </a:r>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4294967295"/>
          </p:nvPr>
        </p:nvSpPr>
        <p:spPr>
          <a:xfrm>
            <a:off x="0" y="6492875"/>
            <a:ext cx="473075" cy="365125"/>
          </a:xfrm>
          <a:prstGeom prst="rect">
            <a:avLst/>
          </a:prstGeom>
        </p:spPr>
        <p:txBody>
          <a:bodyPr/>
          <a:lstStyle/>
          <a:p>
            <a:pPr>
              <a:defRPr/>
            </a:pPr>
            <a:fld id="{EA0BD1BF-689B-4D89-8D75-2FEDE0C0747F}" type="slidenum">
              <a:rPr lang="en-US" smtClean="0"/>
              <a:pPr>
                <a:defRPr/>
              </a:pPr>
              <a:t>128</a:t>
            </a:fld>
            <a:endParaRPr lang="en-US" dirty="0"/>
          </a:p>
        </p:txBody>
      </p:sp>
    </p:spTree>
    <p:extLst>
      <p:ext uri="{BB962C8B-B14F-4D97-AF65-F5344CB8AC3E}">
        <p14:creationId xmlns:p14="http://schemas.microsoft.com/office/powerpoint/2010/main" val="33434412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Validation Process</a:t>
            </a:r>
          </a:p>
        </p:txBody>
      </p:sp>
      <p:sp>
        <p:nvSpPr>
          <p:cNvPr id="3" name="Content Placeholder 2"/>
          <p:cNvSpPr>
            <a:spLocks noGrp="1"/>
          </p:cNvSpPr>
          <p:nvPr>
            <p:ph idx="1"/>
          </p:nvPr>
        </p:nvSpPr>
        <p:spPr>
          <a:xfrm>
            <a:off x="457200" y="1752600"/>
            <a:ext cx="8229600" cy="4740275"/>
          </a:xfrm>
        </p:spPr>
        <p:txBody>
          <a:bodyPr/>
          <a:lstStyle/>
          <a:p>
            <a:pPr marL="0" lvl="0" indent="0">
              <a:buNone/>
            </a:pPr>
            <a:r>
              <a:rPr lang="en-US" sz="2400" dirty="0"/>
              <a:t>Analysts validate for deviation from reporting requirements, missing data and data irregularities</a:t>
            </a:r>
          </a:p>
          <a:p>
            <a:pPr lvl="1"/>
            <a:r>
              <a:rPr lang="en-US" sz="2200" dirty="0">
                <a:sym typeface="Calibri"/>
              </a:rPr>
              <a:t>Significant data fluctuations from previous report year</a:t>
            </a:r>
          </a:p>
          <a:p>
            <a:pPr lvl="1"/>
            <a:r>
              <a:rPr lang="en-US" sz="2200" dirty="0">
                <a:sym typeface="Calibri"/>
              </a:rPr>
              <a:t>Incomplete forms</a:t>
            </a:r>
          </a:p>
          <a:p>
            <a:pPr lvl="1"/>
            <a:r>
              <a:rPr lang="en-US" sz="2200" dirty="0">
                <a:sym typeface="Calibri"/>
              </a:rPr>
              <a:t>Data reported to an incorrect field</a:t>
            </a:r>
          </a:p>
          <a:p>
            <a:pPr marL="457200" lvl="1" indent="0">
              <a:buNone/>
            </a:pPr>
            <a:endParaRPr lang="en-US" sz="800" dirty="0">
              <a:sym typeface="Calibri"/>
            </a:endParaRPr>
          </a:p>
          <a:p>
            <a:pPr marL="1587" indent="0">
              <a:buNone/>
            </a:pPr>
            <a:r>
              <a:rPr lang="en-US" sz="2400" dirty="0">
                <a:sym typeface="Calibri"/>
              </a:rPr>
              <a:t>Smooth the process by providing detailed responses about your operating environment or changes from 2017</a:t>
            </a:r>
          </a:p>
          <a:p>
            <a:pPr marL="800100" lvl="1"/>
            <a:r>
              <a:rPr lang="en-US" sz="2200" dirty="0">
                <a:sym typeface="Calibri"/>
              </a:rPr>
              <a:t>Avoid providing generalized answers i.e. “data is correct”</a:t>
            </a:r>
          </a:p>
          <a:p>
            <a:pPr marL="800100" lvl="1"/>
            <a:r>
              <a:rPr lang="en-US" sz="2200" dirty="0">
                <a:sym typeface="Calibri"/>
              </a:rPr>
              <a:t>Explain service/route changes, staff changes, funding changes, etc.</a:t>
            </a:r>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129</a:t>
            </a:fld>
            <a:endParaRPr lang="en-US" dirty="0"/>
          </a:p>
        </p:txBody>
      </p:sp>
    </p:spTree>
    <p:extLst>
      <p:ext uri="{BB962C8B-B14F-4D97-AF65-F5344CB8AC3E}">
        <p14:creationId xmlns:p14="http://schemas.microsoft.com/office/powerpoint/2010/main" val="2450020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51700-2E66-4277-BDEA-52B1C9754DA5}"/>
              </a:ext>
            </a:extLst>
          </p:cNvPr>
          <p:cNvSpPr>
            <a:spLocks noGrp="1"/>
          </p:cNvSpPr>
          <p:nvPr>
            <p:ph type="title"/>
          </p:nvPr>
        </p:nvSpPr>
        <p:spPr/>
        <p:txBody>
          <a:bodyPr/>
          <a:lstStyle/>
          <a:p>
            <a:r>
              <a:rPr lang="en-US" sz="3300" dirty="0"/>
              <a:t>Changes to Rural General Public RR-20</a:t>
            </a:r>
          </a:p>
        </p:txBody>
      </p:sp>
      <p:sp>
        <p:nvSpPr>
          <p:cNvPr id="3" name="Content Placeholder 2">
            <a:extLst>
              <a:ext uri="{FF2B5EF4-FFF2-40B4-BE49-F238E27FC236}">
                <a16:creationId xmlns:a16="http://schemas.microsoft.com/office/drawing/2014/main" id="{4CFA47D4-0F3B-4A87-968E-D3D301F22AAB}"/>
              </a:ext>
            </a:extLst>
          </p:cNvPr>
          <p:cNvSpPr>
            <a:spLocks noGrp="1"/>
          </p:cNvSpPr>
          <p:nvPr>
            <p:ph idx="1"/>
          </p:nvPr>
        </p:nvSpPr>
        <p:spPr/>
        <p:txBody>
          <a:bodyPr/>
          <a:lstStyle/>
          <a:p>
            <a:r>
              <a:rPr lang="en-US" dirty="0"/>
              <a:t>The changes to the RR-20 form are as follows:  </a:t>
            </a:r>
          </a:p>
          <a:p>
            <a:pPr lvl="1"/>
            <a:r>
              <a:rPr lang="en-US" dirty="0"/>
              <a:t>Reporting of fare revenues by revenue type</a:t>
            </a:r>
          </a:p>
          <a:p>
            <a:pPr lvl="2"/>
            <a:r>
              <a:rPr lang="en-US" dirty="0"/>
              <a:t>Passenger-Paid Fares</a:t>
            </a:r>
          </a:p>
          <a:p>
            <a:pPr lvl="2"/>
            <a:r>
              <a:rPr lang="en-US" dirty="0"/>
              <a:t>Organization-Paid Fares</a:t>
            </a:r>
          </a:p>
          <a:p>
            <a:pPr lvl="1"/>
            <a:r>
              <a:rPr lang="en-US" dirty="0"/>
              <a:t>Removal of Donations</a:t>
            </a:r>
          </a:p>
          <a:p>
            <a:pPr lvl="1"/>
            <a:r>
              <a:rPr lang="en-US" dirty="0"/>
              <a:t>Removal of Contract Revenues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93466C5B-4BB3-4BBA-8C35-CF2881A37CD3}"/>
              </a:ext>
            </a:extLst>
          </p:cNvPr>
          <p:cNvSpPr>
            <a:spLocks noGrp="1"/>
          </p:cNvSpPr>
          <p:nvPr>
            <p:ph type="sldNum" sz="quarter" idx="4"/>
          </p:nvPr>
        </p:nvSpPr>
        <p:spPr/>
        <p:txBody>
          <a:bodyPr/>
          <a:lstStyle/>
          <a:p>
            <a:fld id="{EA0BD1BF-689B-4D89-8D75-2FEDE0C0747F}" type="slidenum">
              <a:rPr lang="en-US" smtClean="0"/>
              <a:pPr/>
              <a:t>13</a:t>
            </a:fld>
            <a:endParaRPr lang="en-US" dirty="0"/>
          </a:p>
        </p:txBody>
      </p:sp>
    </p:spTree>
    <p:extLst>
      <p:ext uri="{BB962C8B-B14F-4D97-AF65-F5344CB8AC3E}">
        <p14:creationId xmlns:p14="http://schemas.microsoft.com/office/powerpoint/2010/main" val="166493394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0C7F4-FE17-43FA-BEF7-29B12C4D7A45}"/>
              </a:ext>
            </a:extLst>
          </p:cNvPr>
          <p:cNvSpPr>
            <a:spLocks noGrp="1"/>
          </p:cNvSpPr>
          <p:nvPr>
            <p:ph type="title"/>
          </p:nvPr>
        </p:nvSpPr>
        <p:spPr/>
        <p:txBody>
          <a:bodyPr/>
          <a:lstStyle/>
          <a:p>
            <a:r>
              <a:rPr lang="en-US" dirty="0"/>
              <a:t>Validation Process</a:t>
            </a:r>
          </a:p>
        </p:txBody>
      </p:sp>
      <p:sp>
        <p:nvSpPr>
          <p:cNvPr id="3" name="Content Placeholder 2">
            <a:extLst>
              <a:ext uri="{FF2B5EF4-FFF2-40B4-BE49-F238E27FC236}">
                <a16:creationId xmlns:a16="http://schemas.microsoft.com/office/drawing/2014/main" id="{B013CBCD-CE43-4478-9EF4-2070FDEFAE0D}"/>
              </a:ext>
            </a:extLst>
          </p:cNvPr>
          <p:cNvSpPr>
            <a:spLocks noGrp="1"/>
          </p:cNvSpPr>
          <p:nvPr>
            <p:ph idx="1"/>
          </p:nvPr>
        </p:nvSpPr>
        <p:spPr>
          <a:xfrm>
            <a:off x="381000" y="1676400"/>
            <a:ext cx="8229600" cy="4259263"/>
          </a:xfrm>
        </p:spPr>
        <p:txBody>
          <a:bodyPr/>
          <a:lstStyle/>
          <a:p>
            <a:r>
              <a:rPr lang="en-US" sz="2400" dirty="0"/>
              <a:t>Reports will be sent back to the State for them to resolve open issues. Each time the report is sent back, the timetable to return is shortened. </a:t>
            </a:r>
          </a:p>
          <a:p>
            <a:endParaRPr lang="en-US" sz="800" dirty="0"/>
          </a:p>
          <a:p>
            <a:r>
              <a:rPr lang="en-US" sz="2400" dirty="0"/>
              <a:t>Be sure to address and correct any issues cited in the previous year closeout letter or noted to your by analyst.</a:t>
            </a:r>
          </a:p>
          <a:p>
            <a:endParaRPr lang="en-US" sz="800" dirty="0"/>
          </a:p>
          <a:p>
            <a:r>
              <a:rPr lang="en-US" sz="2400" dirty="0"/>
              <a:t>Any issues that aren’t resolved from the prior year report may be marked as Questionable. </a:t>
            </a:r>
          </a:p>
          <a:p>
            <a:endParaRPr lang="en-US" dirty="0"/>
          </a:p>
        </p:txBody>
      </p:sp>
      <p:sp>
        <p:nvSpPr>
          <p:cNvPr id="4" name="Slide Number Placeholder 3">
            <a:extLst>
              <a:ext uri="{FF2B5EF4-FFF2-40B4-BE49-F238E27FC236}">
                <a16:creationId xmlns:a16="http://schemas.microsoft.com/office/drawing/2014/main" id="{3B39E0BA-B707-4160-9DE6-B6325737561A}"/>
              </a:ext>
            </a:extLst>
          </p:cNvPr>
          <p:cNvSpPr>
            <a:spLocks noGrp="1"/>
          </p:cNvSpPr>
          <p:nvPr>
            <p:ph type="sldNum" sz="quarter" idx="4"/>
          </p:nvPr>
        </p:nvSpPr>
        <p:spPr/>
        <p:txBody>
          <a:bodyPr/>
          <a:lstStyle/>
          <a:p>
            <a:pPr>
              <a:defRPr/>
            </a:pPr>
            <a:fld id="{EA0BD1BF-689B-4D89-8D75-2FEDE0C0747F}" type="slidenum">
              <a:rPr lang="en-US" smtClean="0"/>
              <a:pPr>
                <a:defRPr/>
              </a:pPr>
              <a:t>130</a:t>
            </a:fld>
            <a:endParaRPr lang="en-US" dirty="0"/>
          </a:p>
        </p:txBody>
      </p:sp>
    </p:spTree>
    <p:extLst>
      <p:ext uri="{BB962C8B-B14F-4D97-AF65-F5344CB8AC3E}">
        <p14:creationId xmlns:p14="http://schemas.microsoft.com/office/powerpoint/2010/main" val="101479715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Reporting Issues</a:t>
            </a:r>
          </a:p>
        </p:txBody>
      </p:sp>
      <p:sp>
        <p:nvSpPr>
          <p:cNvPr id="5" name="Content Placeholder 4"/>
          <p:cNvSpPr>
            <a:spLocks noGrp="1"/>
          </p:cNvSpPr>
          <p:nvPr>
            <p:ph idx="1"/>
          </p:nvPr>
        </p:nvSpPr>
        <p:spPr>
          <a:xfrm>
            <a:off x="449179" y="1636463"/>
            <a:ext cx="8229600" cy="4259263"/>
          </a:xfrm>
        </p:spPr>
        <p:txBody>
          <a:bodyPr/>
          <a:lstStyle/>
          <a:p>
            <a:r>
              <a:rPr lang="en-US" sz="2400" dirty="0"/>
              <a:t>Incomplete reports:</a:t>
            </a:r>
          </a:p>
          <a:p>
            <a:pPr lvl="1"/>
            <a:r>
              <a:rPr lang="en-US" sz="2200" dirty="0"/>
              <a:t>Non-conformance with definitions, accounting principles, accrual accounting</a:t>
            </a:r>
          </a:p>
          <a:p>
            <a:pPr lvl="1"/>
            <a:r>
              <a:rPr lang="en-US" sz="2200" dirty="0"/>
              <a:t>Failure to respond to validation issues – all identified issues must be fully addressed</a:t>
            </a:r>
          </a:p>
          <a:p>
            <a:pPr lvl="1"/>
            <a:r>
              <a:rPr lang="en-US" sz="2200" dirty="0"/>
              <a:t>Copying and pasting other answers that don’t relate to the issue being questioned</a:t>
            </a:r>
          </a:p>
          <a:p>
            <a:pPr lvl="1"/>
            <a:r>
              <a:rPr lang="en-US" sz="2200" dirty="0"/>
              <a:t>Resubmitting report without properly saving data changes</a:t>
            </a:r>
          </a:p>
          <a:p>
            <a:pPr marL="457200" lvl="1" indent="0">
              <a:buNone/>
            </a:pPr>
            <a:endParaRPr lang="en-US" sz="800" dirty="0"/>
          </a:p>
          <a:p>
            <a:r>
              <a:rPr lang="en-US" sz="2400" dirty="0"/>
              <a:t>When these issues occur, FTA cites them in the closeout letter </a:t>
            </a:r>
          </a:p>
          <a:p>
            <a:pPr marL="0" indent="0">
              <a:buNone/>
            </a:pPr>
            <a:endParaRPr lang="en-US" dirty="0"/>
          </a:p>
        </p:txBody>
      </p:sp>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131</a:t>
            </a:fld>
            <a:endParaRPr lang="en-US" dirty="0"/>
          </a:p>
        </p:txBody>
      </p:sp>
    </p:spTree>
    <p:extLst>
      <p:ext uri="{BB962C8B-B14F-4D97-AF65-F5344CB8AC3E}">
        <p14:creationId xmlns:p14="http://schemas.microsoft.com/office/powerpoint/2010/main" val="206354035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Resolving Issues</a:t>
            </a:r>
          </a:p>
        </p:txBody>
      </p:sp>
      <p:sp>
        <p:nvSpPr>
          <p:cNvPr id="3" name="Content Placeholder 2"/>
          <p:cNvSpPr>
            <a:spLocks noGrp="1"/>
          </p:cNvSpPr>
          <p:nvPr>
            <p:ph idx="1"/>
          </p:nvPr>
        </p:nvSpPr>
        <p:spPr>
          <a:xfrm>
            <a:off x="449179" y="1636463"/>
            <a:ext cx="8229600" cy="5059195"/>
          </a:xfrm>
        </p:spPr>
        <p:txBody>
          <a:bodyPr/>
          <a:lstStyle/>
          <a:p>
            <a:r>
              <a:rPr lang="en-US" sz="2400" dirty="0"/>
              <a:t>Provide a thorough and detailed explanation to each validation issue. </a:t>
            </a:r>
          </a:p>
          <a:p>
            <a:r>
              <a:rPr lang="en-US" sz="2400" dirty="0"/>
              <a:t>Provide information to give your analyst a clear picture of a subrecipient’s service</a:t>
            </a:r>
          </a:p>
          <a:p>
            <a:r>
              <a:rPr lang="en-US" sz="2400" dirty="0"/>
              <a:t>Explain changes in service, even if they may seem insignificant</a:t>
            </a:r>
          </a:p>
          <a:p>
            <a:r>
              <a:rPr lang="en-US" sz="2400" dirty="0"/>
              <a:t>If last year’s data is wrong, show:</a:t>
            </a:r>
          </a:p>
          <a:p>
            <a:pPr lvl="1"/>
            <a:r>
              <a:rPr lang="en-US" sz="2000" dirty="0"/>
              <a:t>What it should have been</a:t>
            </a:r>
          </a:p>
          <a:p>
            <a:pPr lvl="1"/>
            <a:r>
              <a:rPr lang="en-US" sz="2000" dirty="0"/>
              <a:t>How it was reported incorrectly in the prior year</a:t>
            </a:r>
          </a:p>
          <a:p>
            <a:pPr lvl="1"/>
            <a:r>
              <a:rPr lang="en-US" sz="2000" dirty="0"/>
              <a:t>Why this year’s data is correct</a:t>
            </a:r>
          </a:p>
          <a:p>
            <a:pPr marL="0" indent="0">
              <a:buNone/>
            </a:pPr>
            <a:endParaRPr lang="en-US" dirty="0"/>
          </a:p>
        </p:txBody>
      </p:sp>
      <p:sp>
        <p:nvSpPr>
          <p:cNvPr id="8" name="Slide Number Placeholder 7"/>
          <p:cNvSpPr>
            <a:spLocks noGrp="1"/>
          </p:cNvSpPr>
          <p:nvPr>
            <p:ph type="sldNum" sz="quarter" idx="4"/>
          </p:nvPr>
        </p:nvSpPr>
        <p:spPr/>
        <p:txBody>
          <a:bodyPr/>
          <a:lstStyle/>
          <a:p>
            <a:pPr>
              <a:defRPr/>
            </a:pPr>
            <a:fld id="{EA0BD1BF-689B-4D89-8D75-2FEDE0C0747F}" type="slidenum">
              <a:rPr lang="en-US" smtClean="0"/>
              <a:pPr>
                <a:defRPr/>
              </a:pPr>
              <a:t>132</a:t>
            </a:fld>
            <a:endParaRPr lang="en-US" dirty="0"/>
          </a:p>
        </p:txBody>
      </p:sp>
    </p:spTree>
    <p:extLst>
      <p:ext uri="{BB962C8B-B14F-4D97-AF65-F5344CB8AC3E}">
        <p14:creationId xmlns:p14="http://schemas.microsoft.com/office/powerpoint/2010/main" val="248364457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Comments</a:t>
            </a:r>
          </a:p>
        </p:txBody>
      </p:sp>
      <p:sp>
        <p:nvSpPr>
          <p:cNvPr id="4" name="Content Placeholder 3"/>
          <p:cNvSpPr>
            <a:spLocks noGrp="1"/>
          </p:cNvSpPr>
          <p:nvPr>
            <p:ph sz="half" idx="1"/>
          </p:nvPr>
        </p:nvSpPr>
        <p:spPr>
          <a:xfrm>
            <a:off x="973015" y="3330535"/>
            <a:ext cx="4038600" cy="3375065"/>
          </a:xfrm>
        </p:spPr>
        <p:txBody>
          <a:bodyPr>
            <a:normAutofit fontScale="92500" lnSpcReduction="20000"/>
          </a:bodyPr>
          <a:lstStyle/>
          <a:p>
            <a:pPr marL="0" indent="0">
              <a:buNone/>
            </a:pPr>
            <a:r>
              <a:rPr lang="en-US" sz="2000" b="1" dirty="0"/>
              <a:t>Maggie Schilling</a:t>
            </a:r>
          </a:p>
          <a:p>
            <a:pPr marL="0" indent="0">
              <a:buNone/>
            </a:pPr>
            <a:r>
              <a:rPr lang="en-US" sz="2000" dirty="0"/>
              <a:t>maggie.schilling@dot.gov</a:t>
            </a:r>
          </a:p>
          <a:p>
            <a:pPr marL="0" indent="0">
              <a:buNone/>
            </a:pPr>
            <a:r>
              <a:rPr lang="en-US" sz="2000" dirty="0"/>
              <a:t>202-366-2054</a:t>
            </a:r>
          </a:p>
          <a:p>
            <a:pPr marL="0" indent="0">
              <a:buNone/>
            </a:pPr>
            <a:r>
              <a:rPr lang="en-US" sz="2000" b="1" dirty="0"/>
              <a:t>Joseph Eldredge</a:t>
            </a:r>
          </a:p>
          <a:p>
            <a:pPr marL="0" indent="0">
              <a:buNone/>
            </a:pPr>
            <a:r>
              <a:rPr lang="en-US" sz="2000" dirty="0"/>
              <a:t>joseph.eldredge.ctr@dot.gov</a:t>
            </a:r>
          </a:p>
          <a:p>
            <a:pPr marL="0" indent="0">
              <a:buNone/>
            </a:pPr>
            <a:r>
              <a:rPr lang="en-US" sz="2000" dirty="0"/>
              <a:t>434-993-8690</a:t>
            </a:r>
          </a:p>
          <a:p>
            <a:pPr marL="0" indent="0">
              <a:buNone/>
            </a:pPr>
            <a:r>
              <a:rPr lang="en-US" sz="2000" b="1" dirty="0"/>
              <a:t>Melissa Conte</a:t>
            </a:r>
          </a:p>
          <a:p>
            <a:pPr marL="0" indent="0">
              <a:buNone/>
            </a:pPr>
            <a:r>
              <a:rPr lang="en-US" sz="2000" dirty="0"/>
              <a:t>melissa.conte.ctr@dot.gov</a:t>
            </a:r>
          </a:p>
          <a:p>
            <a:pPr marL="0" indent="0">
              <a:buNone/>
            </a:pPr>
            <a:r>
              <a:rPr lang="en-US" sz="2000" dirty="0"/>
              <a:t>434-207-8336</a:t>
            </a:r>
          </a:p>
          <a:p>
            <a:pPr marL="0" indent="0">
              <a:buNone/>
            </a:pPr>
            <a:r>
              <a:rPr lang="en-US" sz="2000" dirty="0"/>
              <a:t>	</a:t>
            </a:r>
          </a:p>
          <a:p>
            <a:pPr marL="57150" indent="0">
              <a:buNone/>
            </a:pPr>
            <a:endParaRPr lang="en-US" sz="2000" dirty="0"/>
          </a:p>
          <a:p>
            <a:pPr marL="0" indent="0">
              <a:buNone/>
            </a:pPr>
            <a:endParaRPr lang="en-US" sz="2000" dirty="0"/>
          </a:p>
          <a:p>
            <a:pPr marL="57150" indent="0" algn="ctr">
              <a:buNone/>
            </a:pPr>
            <a:endParaRPr lang="en-US" sz="2000" dirty="0"/>
          </a:p>
          <a:p>
            <a:pPr marL="0" indent="0">
              <a:buNone/>
            </a:pPr>
            <a:endParaRPr lang="en-US" dirty="0"/>
          </a:p>
        </p:txBody>
      </p:sp>
      <p:sp>
        <p:nvSpPr>
          <p:cNvPr id="5" name="Content Placeholder 4"/>
          <p:cNvSpPr>
            <a:spLocks noGrp="1"/>
          </p:cNvSpPr>
          <p:nvPr>
            <p:ph sz="half" idx="2"/>
          </p:nvPr>
        </p:nvSpPr>
        <p:spPr>
          <a:xfrm>
            <a:off x="4571999" y="3307089"/>
            <a:ext cx="4038600" cy="3398511"/>
          </a:xfrm>
        </p:spPr>
        <p:txBody>
          <a:bodyPr>
            <a:normAutofit fontScale="92500" lnSpcReduction="20000"/>
          </a:bodyPr>
          <a:lstStyle/>
          <a:p>
            <a:pPr marL="0" indent="0">
              <a:buNone/>
            </a:pPr>
            <a:r>
              <a:rPr lang="en-US" sz="2000" b="1" dirty="0"/>
              <a:t>Bailey Krouse</a:t>
            </a:r>
          </a:p>
          <a:p>
            <a:pPr marL="0" indent="0">
              <a:buNone/>
            </a:pPr>
            <a:r>
              <a:rPr lang="en-US" sz="2000" dirty="0"/>
              <a:t>bailey.krouse.ctr@dot.gov</a:t>
            </a:r>
          </a:p>
          <a:p>
            <a:pPr marL="0" indent="0">
              <a:buNone/>
            </a:pPr>
            <a:r>
              <a:rPr lang="en-US" sz="2000" dirty="0"/>
              <a:t>434-218-3275</a:t>
            </a:r>
            <a:endParaRPr lang="en-US" sz="2000" b="1" dirty="0"/>
          </a:p>
          <a:p>
            <a:pPr marL="0" indent="0">
              <a:buNone/>
            </a:pPr>
            <a:r>
              <a:rPr lang="en-US" sz="2000" b="1" dirty="0"/>
              <a:t>Courtney Springer</a:t>
            </a:r>
          </a:p>
          <a:p>
            <a:pPr marL="0" indent="0">
              <a:buNone/>
            </a:pPr>
            <a:r>
              <a:rPr lang="en-US" sz="2000" dirty="0"/>
              <a:t>c.springer.ctr@dot.gov</a:t>
            </a:r>
          </a:p>
          <a:p>
            <a:pPr marL="0" indent="0">
              <a:buNone/>
            </a:pPr>
            <a:r>
              <a:rPr lang="en-US" sz="2000" dirty="0"/>
              <a:t>434-260-6116</a:t>
            </a:r>
          </a:p>
          <a:p>
            <a:pPr marL="0" indent="0">
              <a:buNone/>
            </a:pPr>
            <a:r>
              <a:rPr lang="en-US" sz="2000" b="1" dirty="0"/>
              <a:t>Erik Chadwell</a:t>
            </a:r>
          </a:p>
          <a:p>
            <a:pPr marL="0" indent="0">
              <a:buNone/>
            </a:pPr>
            <a:r>
              <a:rPr lang="en-US" sz="2000" dirty="0"/>
              <a:t>erik.chadwell.ctr@dot.gov</a:t>
            </a:r>
          </a:p>
          <a:p>
            <a:pPr marL="0" indent="0">
              <a:buNone/>
            </a:pPr>
            <a:r>
              <a:rPr lang="en-US" sz="2000" dirty="0"/>
              <a:t>434-218-0723</a:t>
            </a:r>
          </a:p>
          <a:p>
            <a:pPr marL="57150" indent="0">
              <a:buNone/>
            </a:pPr>
            <a:endParaRPr lang="en-US" sz="2400" dirty="0"/>
          </a:p>
          <a:p>
            <a:pPr marL="57150" indent="0">
              <a:buNone/>
            </a:pPr>
            <a:endParaRPr lang="en-US" sz="2400" dirty="0"/>
          </a:p>
        </p:txBody>
      </p:sp>
      <p:sp>
        <p:nvSpPr>
          <p:cNvPr id="6" name="TextBox 5"/>
          <p:cNvSpPr txBox="1"/>
          <p:nvPr/>
        </p:nvSpPr>
        <p:spPr>
          <a:xfrm>
            <a:off x="1447799" y="1606917"/>
            <a:ext cx="6248399" cy="1908215"/>
          </a:xfrm>
          <a:prstGeom prst="rect">
            <a:avLst/>
          </a:prstGeom>
          <a:noFill/>
        </p:spPr>
        <p:txBody>
          <a:bodyPr wrap="square" rtlCol="0">
            <a:spAutoFit/>
          </a:bodyPr>
          <a:lstStyle/>
          <a:p>
            <a:pPr algn="ctr"/>
            <a:r>
              <a:rPr lang="en-US" sz="2800" b="1" dirty="0">
                <a:ea typeface="ＭＳ Ｐゴシック" pitchFamily="25" charset="-128"/>
              </a:rPr>
              <a:t>NTD Operations Center </a:t>
            </a:r>
          </a:p>
          <a:p>
            <a:pPr algn="ctr"/>
            <a:r>
              <a:rPr lang="en-US" sz="2400" dirty="0"/>
              <a:t>Monday – Friday </a:t>
            </a:r>
          </a:p>
          <a:p>
            <a:pPr algn="ctr"/>
            <a:r>
              <a:rPr lang="en-US" sz="2400" dirty="0"/>
              <a:t>8:00 a.m. – 7:00 p.m. (ET)</a:t>
            </a:r>
          </a:p>
          <a:p>
            <a:pPr algn="ctr"/>
            <a:r>
              <a:rPr lang="en-US" sz="2400" dirty="0"/>
              <a:t>NTDHelp@dot.gov or 1-888-252-0936</a:t>
            </a:r>
          </a:p>
          <a:p>
            <a:endParaRPr lang="en-US" dirty="0"/>
          </a:p>
        </p:txBody>
      </p:sp>
      <p:sp>
        <p:nvSpPr>
          <p:cNvPr id="3" name="Slide Number Placeholder 2"/>
          <p:cNvSpPr>
            <a:spLocks noGrp="1"/>
          </p:cNvSpPr>
          <p:nvPr>
            <p:ph type="sldNum" sz="quarter" idx="4"/>
          </p:nvPr>
        </p:nvSpPr>
        <p:spPr/>
        <p:txBody>
          <a:bodyPr/>
          <a:lstStyle/>
          <a:p>
            <a:pPr>
              <a:defRPr/>
            </a:pPr>
            <a:fld id="{EA0BD1BF-689B-4D89-8D75-2FEDE0C0747F}" type="slidenum">
              <a:rPr lang="en-US" smtClean="0"/>
              <a:pPr>
                <a:defRPr/>
              </a:pPr>
              <a:t>133</a:t>
            </a:fld>
            <a:endParaRPr lang="en-US" dirty="0"/>
          </a:p>
        </p:txBody>
      </p:sp>
    </p:spTree>
    <p:extLst>
      <p:ext uri="{BB962C8B-B14F-4D97-AF65-F5344CB8AC3E}">
        <p14:creationId xmlns:p14="http://schemas.microsoft.com/office/powerpoint/2010/main" val="4059274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EA371-F748-4058-A3CD-8458062E0133}"/>
              </a:ext>
            </a:extLst>
          </p:cNvPr>
          <p:cNvSpPr>
            <a:spLocks noGrp="1"/>
          </p:cNvSpPr>
          <p:nvPr>
            <p:ph type="title"/>
          </p:nvPr>
        </p:nvSpPr>
        <p:spPr/>
        <p:txBody>
          <a:bodyPr/>
          <a:lstStyle/>
          <a:p>
            <a:r>
              <a:rPr lang="en-US" dirty="0"/>
              <a:t>RR-20 Rural Reporter</a:t>
            </a:r>
          </a:p>
        </p:txBody>
      </p:sp>
      <p:sp>
        <p:nvSpPr>
          <p:cNvPr id="3" name="Content Placeholder 2">
            <a:extLst>
              <a:ext uri="{FF2B5EF4-FFF2-40B4-BE49-F238E27FC236}">
                <a16:creationId xmlns:a16="http://schemas.microsoft.com/office/drawing/2014/main" id="{99C3F864-C1D3-4B7E-A325-A5426786E050}"/>
              </a:ext>
            </a:extLst>
          </p:cNvPr>
          <p:cNvSpPr>
            <a:spLocks noGrp="1"/>
          </p:cNvSpPr>
          <p:nvPr>
            <p:ph idx="1"/>
          </p:nvPr>
        </p:nvSpPr>
        <p:spPr>
          <a:xfrm>
            <a:off x="472966" y="1926821"/>
            <a:ext cx="8229600" cy="4259263"/>
          </a:xfrm>
        </p:spPr>
        <p:txBody>
          <a:bodyPr/>
          <a:lstStyle/>
          <a:p>
            <a:pPr marL="0" indent="0">
              <a:buNone/>
            </a:pPr>
            <a:r>
              <a:rPr lang="en-US" sz="2200" b="1" dirty="0"/>
              <a:t>Change: </a:t>
            </a:r>
            <a:r>
              <a:rPr lang="en-US" sz="2200" dirty="0"/>
              <a:t>Passenger Fares has split into New Object Classes:</a:t>
            </a:r>
          </a:p>
          <a:p>
            <a:pPr marL="0" indent="0">
              <a:buNone/>
            </a:pPr>
            <a:r>
              <a:rPr lang="en-US" sz="2200" b="1" dirty="0"/>
              <a:t>Passenger-Paid Fares</a:t>
            </a:r>
          </a:p>
          <a:p>
            <a:r>
              <a:rPr lang="en-US" sz="2000" dirty="0"/>
              <a:t>Passenger-Paid Fares will now capture the more direct type fares that are traditionally considered as passenger fares</a:t>
            </a:r>
          </a:p>
          <a:p>
            <a:pPr lvl="1"/>
            <a:r>
              <a:rPr lang="en-US" sz="1800" dirty="0"/>
              <a:t>Examples: Full Adult Fares, Senior Citizen Fares, Student Fares, Child Fares, Fares for Individuals with Disabilities, No-show Fines</a:t>
            </a:r>
          </a:p>
          <a:p>
            <a:pPr marL="1587" indent="0">
              <a:buNone/>
            </a:pPr>
            <a:r>
              <a:rPr lang="en-US" sz="2000" b="1" dirty="0"/>
              <a:t>Organization-Paid Fares</a:t>
            </a:r>
          </a:p>
          <a:p>
            <a:pPr marL="344487"/>
            <a:r>
              <a:rPr lang="en-US" sz="2000" dirty="0"/>
              <a:t>Organization-Paid Fares will now capture fares earned from organizations for providing transit service</a:t>
            </a:r>
          </a:p>
          <a:p>
            <a:pPr marL="800100" lvl="1"/>
            <a:r>
              <a:rPr lang="en-US" sz="1800" dirty="0"/>
              <a:t>Examples: Universities, State and Local Government, Reduced Fare Reimbursements, Special Route Guarantees, Other Special Contract Transit Fares</a:t>
            </a:r>
          </a:p>
        </p:txBody>
      </p:sp>
      <p:sp>
        <p:nvSpPr>
          <p:cNvPr id="4" name="Slide Number Placeholder 3">
            <a:extLst>
              <a:ext uri="{FF2B5EF4-FFF2-40B4-BE49-F238E27FC236}">
                <a16:creationId xmlns:a16="http://schemas.microsoft.com/office/drawing/2014/main" id="{72A5CEA6-9CDC-4251-8C9D-C4D14C6ADB49}"/>
              </a:ext>
            </a:extLst>
          </p:cNvPr>
          <p:cNvSpPr>
            <a:spLocks noGrp="1"/>
          </p:cNvSpPr>
          <p:nvPr>
            <p:ph type="sldNum" sz="quarter" idx="4"/>
          </p:nvPr>
        </p:nvSpPr>
        <p:spPr/>
        <p:txBody>
          <a:bodyPr/>
          <a:lstStyle/>
          <a:p>
            <a:pPr>
              <a:defRPr/>
            </a:pPr>
            <a:fld id="{EA0BD1BF-689B-4D89-8D75-2FEDE0C0747F}" type="slidenum">
              <a:rPr lang="en-US" smtClean="0"/>
              <a:pPr>
                <a:defRPr/>
              </a:pPr>
              <a:t>14</a:t>
            </a:fld>
            <a:endParaRPr lang="en-US" dirty="0"/>
          </a:p>
        </p:txBody>
      </p:sp>
    </p:spTree>
    <p:extLst>
      <p:ext uri="{BB962C8B-B14F-4D97-AF65-F5344CB8AC3E}">
        <p14:creationId xmlns:p14="http://schemas.microsoft.com/office/powerpoint/2010/main" val="3763688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5ECA5-7558-4D1D-B1ED-F8DE05DFE691}"/>
              </a:ext>
            </a:extLst>
          </p:cNvPr>
          <p:cNvSpPr>
            <a:spLocks noGrp="1"/>
          </p:cNvSpPr>
          <p:nvPr>
            <p:ph type="title"/>
          </p:nvPr>
        </p:nvSpPr>
        <p:spPr/>
        <p:txBody>
          <a:bodyPr/>
          <a:lstStyle/>
          <a:p>
            <a:r>
              <a:rPr lang="en-US" dirty="0"/>
              <a:t>Donations and Total Recoveries</a:t>
            </a:r>
          </a:p>
        </p:txBody>
      </p:sp>
      <p:sp>
        <p:nvSpPr>
          <p:cNvPr id="3" name="Content Placeholder 2">
            <a:extLst>
              <a:ext uri="{FF2B5EF4-FFF2-40B4-BE49-F238E27FC236}">
                <a16:creationId xmlns:a16="http://schemas.microsoft.com/office/drawing/2014/main" id="{071BCAC2-946F-4742-902D-6BA8FA1A5701}"/>
              </a:ext>
            </a:extLst>
          </p:cNvPr>
          <p:cNvSpPr>
            <a:spLocks noGrp="1"/>
          </p:cNvSpPr>
          <p:nvPr>
            <p:ph idx="1"/>
          </p:nvPr>
        </p:nvSpPr>
        <p:spPr>
          <a:xfrm>
            <a:off x="457200" y="1901825"/>
            <a:ext cx="8229600" cy="4346575"/>
          </a:xfrm>
        </p:spPr>
        <p:txBody>
          <a:bodyPr/>
          <a:lstStyle/>
          <a:p>
            <a:r>
              <a:rPr lang="en-US" sz="2400" b="1" dirty="0"/>
              <a:t>Donations</a:t>
            </a:r>
            <a:r>
              <a:rPr lang="en-US" sz="2400" dirty="0"/>
              <a:t> will now be reported to the </a:t>
            </a:r>
            <a:r>
              <a:rPr lang="en-US" sz="2400" b="1" dirty="0"/>
              <a:t>Other Directly Generated Funding </a:t>
            </a:r>
            <a:r>
              <a:rPr lang="en-US" sz="2400" dirty="0"/>
              <a:t>line.</a:t>
            </a:r>
          </a:p>
          <a:p>
            <a:r>
              <a:rPr lang="en-US" sz="2400" dirty="0"/>
              <a:t>All </a:t>
            </a:r>
            <a:r>
              <a:rPr lang="en-US" sz="2400" b="1" dirty="0"/>
              <a:t>insurance recoveries </a:t>
            </a:r>
            <a:r>
              <a:rPr lang="en-US" sz="2400" dirty="0"/>
              <a:t>are to be reported as a new revenue class called "total recoveries“. </a:t>
            </a:r>
          </a:p>
          <a:p>
            <a:pPr lvl="1"/>
            <a:r>
              <a:rPr lang="en-US" sz="2400" dirty="0"/>
              <a:t>Instead of being netted out, “total recoveries” will be reported as </a:t>
            </a:r>
            <a:r>
              <a:rPr lang="en-US" sz="2400" b="1" dirty="0"/>
              <a:t>Other Directly Generated Funds</a:t>
            </a:r>
            <a:r>
              <a:rPr lang="en-US" sz="2400" dirty="0"/>
              <a:t> on the RR-20. </a:t>
            </a:r>
          </a:p>
          <a:p>
            <a:pPr lvl="1"/>
            <a:r>
              <a:rPr lang="en-US" sz="2400" dirty="0"/>
              <a:t>These revenues include insurance pay outs, dividends/rebates, and funds that may be netted out towards future bills. </a:t>
            </a:r>
          </a:p>
        </p:txBody>
      </p:sp>
      <p:sp>
        <p:nvSpPr>
          <p:cNvPr id="4" name="Slide Number Placeholder 3">
            <a:extLst>
              <a:ext uri="{FF2B5EF4-FFF2-40B4-BE49-F238E27FC236}">
                <a16:creationId xmlns:a16="http://schemas.microsoft.com/office/drawing/2014/main" id="{475A9A13-4D2F-4EA7-938E-35BD2058394D}"/>
              </a:ext>
            </a:extLst>
          </p:cNvPr>
          <p:cNvSpPr>
            <a:spLocks noGrp="1"/>
          </p:cNvSpPr>
          <p:nvPr>
            <p:ph type="sldNum" sz="quarter" idx="4"/>
          </p:nvPr>
        </p:nvSpPr>
        <p:spPr/>
        <p:txBody>
          <a:bodyPr/>
          <a:lstStyle/>
          <a:p>
            <a:pPr>
              <a:defRPr/>
            </a:pPr>
            <a:fld id="{EA0BD1BF-689B-4D89-8D75-2FEDE0C0747F}" type="slidenum">
              <a:rPr lang="en-US" smtClean="0"/>
              <a:pPr>
                <a:defRPr/>
              </a:pPr>
              <a:t>15</a:t>
            </a:fld>
            <a:endParaRPr lang="en-US" dirty="0"/>
          </a:p>
        </p:txBody>
      </p:sp>
    </p:spTree>
    <p:extLst>
      <p:ext uri="{BB962C8B-B14F-4D97-AF65-F5344CB8AC3E}">
        <p14:creationId xmlns:p14="http://schemas.microsoft.com/office/powerpoint/2010/main" val="3622470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0D7EC-B290-4946-9C28-919E92AD5150}"/>
              </a:ext>
            </a:extLst>
          </p:cNvPr>
          <p:cNvSpPr>
            <a:spLocks noGrp="1"/>
          </p:cNvSpPr>
          <p:nvPr>
            <p:ph type="title"/>
          </p:nvPr>
        </p:nvSpPr>
        <p:spPr/>
        <p:txBody>
          <a:bodyPr/>
          <a:lstStyle/>
          <a:p>
            <a:r>
              <a:rPr lang="en-US" dirty="0"/>
              <a:t>Contract Revenues</a:t>
            </a:r>
          </a:p>
        </p:txBody>
      </p:sp>
      <p:sp>
        <p:nvSpPr>
          <p:cNvPr id="3" name="Content Placeholder 2">
            <a:extLst>
              <a:ext uri="{FF2B5EF4-FFF2-40B4-BE49-F238E27FC236}">
                <a16:creationId xmlns:a16="http://schemas.microsoft.com/office/drawing/2014/main" id="{5BA50DBA-2822-4736-BC7E-99923FE753D5}"/>
              </a:ext>
            </a:extLst>
          </p:cNvPr>
          <p:cNvSpPr>
            <a:spLocks noGrp="1"/>
          </p:cNvSpPr>
          <p:nvPr>
            <p:ph idx="1"/>
          </p:nvPr>
        </p:nvSpPr>
        <p:spPr/>
        <p:txBody>
          <a:bodyPr/>
          <a:lstStyle/>
          <a:p>
            <a:r>
              <a:rPr lang="en-US" dirty="0"/>
              <a:t>Funding previously reported to Contract Revenues will now be reported to either: </a:t>
            </a:r>
          </a:p>
          <a:p>
            <a:pPr lvl="1"/>
            <a:r>
              <a:rPr lang="en-US" sz="2400" dirty="0"/>
              <a:t>Revenues Accrued through a Purchased Transportation (PT) Agreement </a:t>
            </a:r>
          </a:p>
          <a:p>
            <a:pPr lvl="2"/>
            <a:r>
              <a:rPr lang="en-US" sz="2200" dirty="0"/>
              <a:t>NTD Reporter or Non-NTD Provider</a:t>
            </a:r>
          </a:p>
          <a:p>
            <a:pPr lvl="2"/>
            <a:r>
              <a:rPr lang="en-US" sz="2200" dirty="0"/>
              <a:t>Full Cost Contracts</a:t>
            </a:r>
          </a:p>
          <a:p>
            <a:pPr lvl="1"/>
            <a:r>
              <a:rPr lang="en-US" sz="2400" dirty="0"/>
              <a:t>Other Directly Generated Funds</a:t>
            </a:r>
          </a:p>
          <a:p>
            <a:pPr lvl="2"/>
            <a:r>
              <a:rPr lang="en-US" sz="2200" dirty="0"/>
              <a:t>Partial Cost Contracts where the agency is unable to report the original source of funds</a:t>
            </a:r>
          </a:p>
        </p:txBody>
      </p:sp>
      <p:sp>
        <p:nvSpPr>
          <p:cNvPr id="4" name="Slide Number Placeholder 3">
            <a:extLst>
              <a:ext uri="{FF2B5EF4-FFF2-40B4-BE49-F238E27FC236}">
                <a16:creationId xmlns:a16="http://schemas.microsoft.com/office/drawing/2014/main" id="{446F8629-FD5C-4083-A829-2A797B0B6225}"/>
              </a:ext>
            </a:extLst>
          </p:cNvPr>
          <p:cNvSpPr>
            <a:spLocks noGrp="1"/>
          </p:cNvSpPr>
          <p:nvPr>
            <p:ph type="sldNum" sz="quarter" idx="4"/>
          </p:nvPr>
        </p:nvSpPr>
        <p:spPr/>
        <p:txBody>
          <a:bodyPr/>
          <a:lstStyle/>
          <a:p>
            <a:pPr>
              <a:defRPr/>
            </a:pPr>
            <a:fld id="{EA0BD1BF-689B-4D89-8D75-2FEDE0C0747F}" type="slidenum">
              <a:rPr lang="en-US" smtClean="0"/>
              <a:pPr>
                <a:defRPr/>
              </a:pPr>
              <a:t>16</a:t>
            </a:fld>
            <a:endParaRPr lang="en-US" dirty="0"/>
          </a:p>
        </p:txBody>
      </p:sp>
    </p:spTree>
    <p:extLst>
      <p:ext uri="{BB962C8B-B14F-4D97-AF65-F5344CB8AC3E}">
        <p14:creationId xmlns:p14="http://schemas.microsoft.com/office/powerpoint/2010/main" val="332409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6C344-35A8-4715-9E4E-62EED38CA651}"/>
              </a:ext>
            </a:extLst>
          </p:cNvPr>
          <p:cNvSpPr>
            <a:spLocks noGrp="1"/>
          </p:cNvSpPr>
          <p:nvPr>
            <p:ph type="title"/>
          </p:nvPr>
        </p:nvSpPr>
        <p:spPr/>
        <p:txBody>
          <a:bodyPr/>
          <a:lstStyle/>
          <a:p>
            <a:r>
              <a:rPr lang="en-US" dirty="0"/>
              <a:t>Transit Asset Management (TAM)</a:t>
            </a:r>
          </a:p>
        </p:txBody>
      </p:sp>
      <p:sp>
        <p:nvSpPr>
          <p:cNvPr id="3" name="Content Placeholder 2">
            <a:extLst>
              <a:ext uri="{FF2B5EF4-FFF2-40B4-BE49-F238E27FC236}">
                <a16:creationId xmlns:a16="http://schemas.microsoft.com/office/drawing/2014/main" id="{A3B2BEC9-1288-49CB-B4A8-83F9E245A33D}"/>
              </a:ext>
            </a:extLst>
          </p:cNvPr>
          <p:cNvSpPr>
            <a:spLocks noGrp="1"/>
          </p:cNvSpPr>
          <p:nvPr>
            <p:ph idx="1"/>
          </p:nvPr>
        </p:nvSpPr>
        <p:spPr/>
        <p:txBody>
          <a:bodyPr/>
          <a:lstStyle/>
          <a:p>
            <a:pPr marL="0" indent="0">
              <a:buNone/>
            </a:pPr>
            <a:r>
              <a:rPr lang="en-US" dirty="0"/>
              <a:t>The forms and fields included Expanded Asset Inventory Module Reporting will be required in RY2018</a:t>
            </a:r>
          </a:p>
          <a:p>
            <a:pPr lvl="1"/>
            <a:r>
              <a:rPr lang="en-US" dirty="0"/>
              <a:t>State DOTs are required to offer to sponsor a group plan</a:t>
            </a:r>
          </a:p>
          <a:p>
            <a:pPr lvl="1"/>
            <a:r>
              <a:rPr lang="en-US" dirty="0"/>
              <a:t>Your TAM asset inventory will be more inclusive than the asset data you already report to the NTD.</a:t>
            </a:r>
          </a:p>
          <a:p>
            <a:pPr lvl="1"/>
            <a:r>
              <a:rPr lang="en-US" dirty="0"/>
              <a:t>New required forms: A-15, A-35, A-90</a:t>
            </a:r>
          </a:p>
          <a:p>
            <a:pPr lvl="1"/>
            <a:endParaRPr lang="en-US" dirty="0"/>
          </a:p>
          <a:p>
            <a:pPr lvl="1"/>
            <a:endParaRPr lang="en-US" dirty="0"/>
          </a:p>
          <a:p>
            <a:pPr lvl="1"/>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9C275F1-86FF-4BEE-BC7D-5FFE99C36C1E}"/>
              </a:ext>
            </a:extLst>
          </p:cNvPr>
          <p:cNvSpPr>
            <a:spLocks noGrp="1"/>
          </p:cNvSpPr>
          <p:nvPr>
            <p:ph type="sldNum" sz="quarter" idx="4"/>
          </p:nvPr>
        </p:nvSpPr>
        <p:spPr/>
        <p:txBody>
          <a:bodyPr/>
          <a:lstStyle/>
          <a:p>
            <a:pPr>
              <a:defRPr/>
            </a:pPr>
            <a:fld id="{EA0BD1BF-689B-4D89-8D75-2FEDE0C0747F}" type="slidenum">
              <a:rPr lang="en-US" smtClean="0"/>
              <a:pPr>
                <a:defRPr/>
              </a:pPr>
              <a:t>17</a:t>
            </a:fld>
            <a:endParaRPr lang="en-US" dirty="0"/>
          </a:p>
        </p:txBody>
      </p:sp>
    </p:spTree>
    <p:extLst>
      <p:ext uri="{BB962C8B-B14F-4D97-AF65-F5344CB8AC3E}">
        <p14:creationId xmlns:p14="http://schemas.microsoft.com/office/powerpoint/2010/main" val="503986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TAM Phase-In Schedule</a:t>
            </a:r>
          </a:p>
        </p:txBody>
      </p:sp>
      <p:pic>
        <p:nvPicPr>
          <p:cNvPr id="5" name="Content Placeholder 4" descr="TAM Phase-In schedule"/>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17483" y="1708043"/>
            <a:ext cx="7909034" cy="4675067"/>
          </a:xfrm>
          <a:prstGeom prst="rect">
            <a:avLst/>
          </a:prstGeom>
        </p:spPr>
      </p:pic>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18</a:t>
            </a:fld>
            <a:endParaRPr lang="en-US" dirty="0"/>
          </a:p>
        </p:txBody>
      </p:sp>
      <p:sp>
        <p:nvSpPr>
          <p:cNvPr id="6" name="Rectangle 5" descr="Highlighter pointing out RY18's requirements">
            <a:extLst>
              <a:ext uri="{FF2B5EF4-FFF2-40B4-BE49-F238E27FC236}">
                <a16:creationId xmlns:a16="http://schemas.microsoft.com/office/drawing/2014/main" id="{59C9E2F6-C16D-4CE8-B7F7-C26E5B55AE3F}"/>
              </a:ext>
            </a:extLst>
          </p:cNvPr>
          <p:cNvSpPr/>
          <p:nvPr/>
        </p:nvSpPr>
        <p:spPr>
          <a:xfrm>
            <a:off x="247369" y="4455982"/>
            <a:ext cx="8676409" cy="654627"/>
          </a:xfrm>
          <a:prstGeom prst="rect">
            <a:avLst/>
          </a:prstGeom>
          <a:no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242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643732"/>
            <a:ext cx="8229600" cy="1143000"/>
          </a:xfrm>
        </p:spPr>
        <p:txBody>
          <a:bodyPr/>
          <a:lstStyle/>
          <a:p>
            <a:r>
              <a:rPr lang="en-US" dirty="0"/>
              <a:t>Review: Modal Definitions</a:t>
            </a:r>
          </a:p>
        </p:txBody>
      </p:sp>
      <p:sp>
        <p:nvSpPr>
          <p:cNvPr id="8" name="Text Placeholder 7"/>
          <p:cNvSpPr>
            <a:spLocks noGrp="1"/>
          </p:cNvSpPr>
          <p:nvPr>
            <p:ph type="body" idx="1"/>
          </p:nvPr>
        </p:nvSpPr>
        <p:spPr/>
        <p:txBody>
          <a:bodyPr/>
          <a:lstStyle/>
          <a:p>
            <a:r>
              <a:rPr lang="en-US" dirty="0"/>
              <a:t>Motor Bus (MB)</a:t>
            </a:r>
          </a:p>
        </p:txBody>
      </p:sp>
      <p:sp>
        <p:nvSpPr>
          <p:cNvPr id="9" name="Content Placeholder 8"/>
          <p:cNvSpPr>
            <a:spLocks noGrp="1"/>
          </p:cNvSpPr>
          <p:nvPr>
            <p:ph sz="half" idx="2"/>
          </p:nvPr>
        </p:nvSpPr>
        <p:spPr>
          <a:xfrm>
            <a:off x="457200" y="2174875"/>
            <a:ext cx="4040188" cy="3463925"/>
          </a:xfrm>
        </p:spPr>
        <p:txBody>
          <a:bodyPr/>
          <a:lstStyle/>
          <a:p>
            <a:pPr>
              <a:buFont typeface="Wingdings" panose="05000000000000000000" pitchFamily="2" charset="2"/>
              <a:buChar char="Ø"/>
            </a:pPr>
            <a:r>
              <a:rPr lang="en-US" sz="2200" dirty="0"/>
              <a:t>Motor Bus service is powered by a motor and fuel contained within a vehicle. Transit agencies must report any route deviation, point deviation, or </a:t>
            </a:r>
            <a:r>
              <a:rPr lang="en-US" sz="2200" b="1" dirty="0"/>
              <a:t>deviated fixed route </a:t>
            </a:r>
            <a:r>
              <a:rPr lang="en-US" sz="2200" dirty="0"/>
              <a:t>as MB service.</a:t>
            </a:r>
          </a:p>
          <a:p>
            <a:pPr>
              <a:buFont typeface="Wingdings" panose="05000000000000000000" pitchFamily="2" charset="2"/>
              <a:buChar char="Ø"/>
            </a:pPr>
            <a:endParaRPr lang="en-US" sz="2200" dirty="0"/>
          </a:p>
          <a:p>
            <a:pPr marL="0" indent="0">
              <a:buNone/>
            </a:pPr>
            <a:endParaRPr lang="en-US" sz="2200" dirty="0"/>
          </a:p>
        </p:txBody>
      </p:sp>
      <p:sp>
        <p:nvSpPr>
          <p:cNvPr id="10" name="Text Placeholder 9"/>
          <p:cNvSpPr>
            <a:spLocks noGrp="1"/>
          </p:cNvSpPr>
          <p:nvPr>
            <p:ph type="body" sz="quarter" idx="3"/>
          </p:nvPr>
        </p:nvSpPr>
        <p:spPr/>
        <p:txBody>
          <a:bodyPr/>
          <a:lstStyle/>
          <a:p>
            <a:r>
              <a:rPr lang="en-US" dirty="0"/>
              <a:t>Demand Response (DR)</a:t>
            </a:r>
          </a:p>
        </p:txBody>
      </p:sp>
      <p:sp>
        <p:nvSpPr>
          <p:cNvPr id="11" name="Content Placeholder 10"/>
          <p:cNvSpPr>
            <a:spLocks noGrp="1"/>
          </p:cNvSpPr>
          <p:nvPr>
            <p:ph sz="quarter" idx="4"/>
          </p:nvPr>
        </p:nvSpPr>
        <p:spPr>
          <a:xfrm>
            <a:off x="4645025" y="2174875"/>
            <a:ext cx="4041775" cy="3463925"/>
          </a:xfrm>
        </p:spPr>
        <p:txBody>
          <a:bodyPr/>
          <a:lstStyle/>
          <a:p>
            <a:pPr>
              <a:buFont typeface="Wingdings" panose="05000000000000000000" pitchFamily="2" charset="2"/>
              <a:buChar char="Ø"/>
            </a:pPr>
            <a:r>
              <a:rPr lang="en-US" sz="2200" dirty="0"/>
              <a:t>Shared-ride demand response service is scheduled in response to calls from passengers. A transit agency employee operates demand response (DR) vehicles. Many transit systems operate DR service to meet the requirements of the ADA.</a:t>
            </a:r>
          </a:p>
        </p:txBody>
      </p:sp>
      <p:sp>
        <p:nvSpPr>
          <p:cNvPr id="2" name="TextBox 1">
            <a:extLst>
              <a:ext uri="{FF2B5EF4-FFF2-40B4-BE49-F238E27FC236}">
                <a16:creationId xmlns:a16="http://schemas.microsoft.com/office/drawing/2014/main" id="{9C71D431-BA96-4012-8626-43746B25C9F7}"/>
              </a:ext>
            </a:extLst>
          </p:cNvPr>
          <p:cNvSpPr txBox="1"/>
          <p:nvPr/>
        </p:nvSpPr>
        <p:spPr>
          <a:xfrm>
            <a:off x="458002" y="5638800"/>
            <a:ext cx="8382000" cy="646331"/>
          </a:xfrm>
          <a:prstGeom prst="rect">
            <a:avLst/>
          </a:prstGeom>
          <a:noFill/>
        </p:spPr>
        <p:txBody>
          <a:bodyPr wrap="square" rtlCol="0">
            <a:spAutoFit/>
          </a:bodyPr>
          <a:lstStyle/>
          <a:p>
            <a:r>
              <a:rPr lang="en-US" dirty="0"/>
              <a:t>To make modal changes or updates, go to the subrecipient’s P-20 form found in their profile. </a:t>
            </a:r>
          </a:p>
        </p:txBody>
      </p:sp>
    </p:spTree>
    <p:extLst>
      <p:ext uri="{BB962C8B-B14F-4D97-AF65-F5344CB8AC3E}">
        <p14:creationId xmlns:p14="http://schemas.microsoft.com/office/powerpoint/2010/main" val="3067919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lstStyle/>
          <a:p>
            <a:pPr marL="0" indent="0" algn="ctr">
              <a:buNone/>
            </a:pPr>
            <a:r>
              <a:rPr lang="en-US" sz="2400" b="1" dirty="0"/>
              <a:t>National Transit Database</a:t>
            </a:r>
          </a:p>
          <a:p>
            <a:pPr marL="0" indent="0" algn="ctr">
              <a:buNone/>
            </a:pPr>
            <a:r>
              <a:rPr lang="en-US" sz="2400" dirty="0"/>
              <a:t>943 Glenwood Station Lane, Suite 102</a:t>
            </a:r>
          </a:p>
          <a:p>
            <a:pPr marL="0" indent="0" algn="ctr">
              <a:buNone/>
            </a:pPr>
            <a:r>
              <a:rPr lang="en-US" sz="2400" dirty="0"/>
              <a:t>Charlottesville, VA 22901</a:t>
            </a:r>
          </a:p>
          <a:p>
            <a:pPr marL="0" indent="0" algn="ctr">
              <a:buNone/>
            </a:pPr>
            <a:endParaRPr lang="en-US" sz="2400" dirty="0"/>
          </a:p>
          <a:p>
            <a:pPr marL="0" indent="0" algn="ctr">
              <a:buNone/>
            </a:pPr>
            <a:r>
              <a:rPr lang="en-US" sz="2400" b="1" dirty="0"/>
              <a:t>Help Desk</a:t>
            </a:r>
          </a:p>
          <a:p>
            <a:pPr marL="0" indent="0" algn="ctr">
              <a:buNone/>
            </a:pPr>
            <a:r>
              <a:rPr lang="en-US" sz="2400" dirty="0"/>
              <a:t>(888) 252-0936</a:t>
            </a:r>
          </a:p>
          <a:p>
            <a:pPr marL="0" indent="0" algn="ctr">
              <a:buNone/>
            </a:pPr>
            <a:r>
              <a:rPr lang="en-US" sz="2400" dirty="0"/>
              <a:t>NTDHelp@dot.gov</a:t>
            </a:r>
          </a:p>
          <a:p>
            <a:pPr marL="0" indent="0" algn="ctr">
              <a:buNone/>
            </a:pPr>
            <a:r>
              <a:rPr lang="en-US" sz="2400" dirty="0"/>
              <a:t>Monday- Friday</a:t>
            </a:r>
          </a:p>
          <a:p>
            <a:pPr marL="0" indent="0" algn="ctr">
              <a:buNone/>
            </a:pPr>
            <a:r>
              <a:rPr lang="en-US" sz="2400" dirty="0"/>
              <a:t>8:00am-7:00pm Eastern</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2</a:t>
            </a:fld>
            <a:endParaRPr lang="en-US" dirty="0"/>
          </a:p>
        </p:txBody>
      </p:sp>
    </p:spTree>
    <p:extLst>
      <p:ext uri="{BB962C8B-B14F-4D97-AF65-F5344CB8AC3E}">
        <p14:creationId xmlns:p14="http://schemas.microsoft.com/office/powerpoint/2010/main" val="346560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Accounting Requirements</a:t>
            </a:r>
          </a:p>
        </p:txBody>
      </p:sp>
      <p:sp>
        <p:nvSpPr>
          <p:cNvPr id="3" name="Content Placeholder 2"/>
          <p:cNvSpPr>
            <a:spLocks noGrp="1"/>
          </p:cNvSpPr>
          <p:nvPr>
            <p:ph idx="1"/>
          </p:nvPr>
        </p:nvSpPr>
        <p:spPr/>
        <p:txBody>
          <a:bodyPr/>
          <a:lstStyle/>
          <a:p>
            <a:pPr marL="0" indent="0">
              <a:buNone/>
            </a:pPr>
            <a:r>
              <a:rPr lang="en-US" sz="2400" dirty="0"/>
              <a:t>Accrual accounting</a:t>
            </a:r>
          </a:p>
          <a:p>
            <a:pPr lvl="1"/>
            <a:r>
              <a:rPr lang="en-US" sz="2200" dirty="0"/>
              <a:t>Revenue recorded when earned, regardless of when payment is received</a:t>
            </a:r>
          </a:p>
          <a:p>
            <a:pPr lvl="2"/>
            <a:r>
              <a:rPr lang="en-US" sz="2000" dirty="0"/>
              <a:t>A passenger purchases $10 worth of fare, but only uses $5, you would report the fare as revenue when the customer redeems the ride, not when medium is sold.</a:t>
            </a:r>
          </a:p>
          <a:p>
            <a:pPr lvl="1"/>
            <a:r>
              <a:rPr lang="en-US" sz="2200" dirty="0"/>
              <a:t>Expenses recorded when liability occurs, regardless of when payment is made</a:t>
            </a:r>
          </a:p>
          <a:p>
            <a:pPr lvl="2"/>
            <a:r>
              <a:rPr lang="en-US" sz="2000" dirty="0"/>
              <a:t>An employee receives a paycheck 10 days after it was issued. The receipt date is in a new fiscal year.</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20</a:t>
            </a:fld>
            <a:endParaRPr lang="en-US" dirty="0"/>
          </a:p>
        </p:txBody>
      </p:sp>
    </p:spTree>
    <p:extLst>
      <p:ext uri="{BB962C8B-B14F-4D97-AF65-F5344CB8AC3E}">
        <p14:creationId xmlns:p14="http://schemas.microsoft.com/office/powerpoint/2010/main" val="212391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Operating Expenses</a:t>
            </a:r>
          </a:p>
        </p:txBody>
      </p:sp>
      <p:sp>
        <p:nvSpPr>
          <p:cNvPr id="3" name="Content Placeholder 2"/>
          <p:cNvSpPr>
            <a:spLocks noGrp="1"/>
          </p:cNvSpPr>
          <p:nvPr>
            <p:ph idx="1"/>
          </p:nvPr>
        </p:nvSpPr>
        <p:spPr>
          <a:xfrm>
            <a:off x="457200" y="1630363"/>
            <a:ext cx="8382000" cy="4259263"/>
          </a:xfrm>
        </p:spPr>
        <p:txBody>
          <a:bodyPr/>
          <a:lstStyle/>
          <a:p>
            <a:r>
              <a:rPr lang="en-US" sz="2200" dirty="0"/>
              <a:t>Day-to-day expenses that a transit agency incurs.</a:t>
            </a:r>
          </a:p>
          <a:p>
            <a:pPr lvl="1"/>
            <a:r>
              <a:rPr lang="en-US" sz="2000" dirty="0"/>
              <a:t>Operating and maintaining vehicles; </a:t>
            </a:r>
          </a:p>
          <a:p>
            <a:pPr lvl="1"/>
            <a:r>
              <a:rPr lang="en-US" sz="2000" dirty="0"/>
              <a:t>Maintaining other equipment, buildings, and grounds.</a:t>
            </a:r>
          </a:p>
          <a:p>
            <a:pPr lvl="1"/>
            <a:r>
              <a:rPr lang="en-US" sz="2000" dirty="0"/>
              <a:t>General Admin</a:t>
            </a:r>
          </a:p>
          <a:p>
            <a:pPr lvl="2"/>
            <a:r>
              <a:rPr lang="en-US" sz="1800" dirty="0"/>
              <a:t>Marketing &amp; Customer support</a:t>
            </a:r>
          </a:p>
          <a:p>
            <a:pPr lvl="2"/>
            <a:r>
              <a:rPr lang="en-US" sz="1800" dirty="0"/>
              <a:t>Finance and procurement</a:t>
            </a:r>
          </a:p>
          <a:p>
            <a:pPr lvl="2"/>
            <a:r>
              <a:rPr lang="en-US" sz="1800" dirty="0"/>
              <a:t>Planning and service development</a:t>
            </a:r>
            <a:endParaRPr lang="en-US" sz="1400" dirty="0"/>
          </a:p>
          <a:p>
            <a:r>
              <a:rPr lang="en-US" sz="2200" dirty="0"/>
              <a:t>Examples:</a:t>
            </a:r>
          </a:p>
          <a:p>
            <a:pPr lvl="1"/>
            <a:r>
              <a:rPr lang="en-US" sz="2000" dirty="0">
                <a:cs typeface="+mn-cs"/>
              </a:rPr>
              <a:t>Fuel</a:t>
            </a:r>
          </a:p>
          <a:p>
            <a:pPr lvl="1"/>
            <a:r>
              <a:rPr lang="en-US" sz="2000" dirty="0">
                <a:cs typeface="+mn-cs"/>
              </a:rPr>
              <a:t>Salaries, Wages, Benefits</a:t>
            </a:r>
          </a:p>
          <a:p>
            <a:pPr lvl="1"/>
            <a:r>
              <a:rPr lang="en-US" sz="2000" dirty="0">
                <a:cs typeface="+mn-cs"/>
              </a:rPr>
              <a:t>Materials and Supplies</a:t>
            </a:r>
          </a:p>
          <a:p>
            <a:pPr lvl="1"/>
            <a:r>
              <a:rPr lang="en-US" sz="2000" dirty="0">
                <a:cs typeface="+mn-cs"/>
              </a:rPr>
              <a:t>Equipment lease and rental</a:t>
            </a:r>
          </a:p>
          <a:p>
            <a:pPr lvl="1"/>
            <a:r>
              <a:rPr lang="en-US" sz="2000" dirty="0">
                <a:cs typeface="+mn-cs"/>
              </a:rPr>
              <a:t>Insurance</a:t>
            </a:r>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21</a:t>
            </a:fld>
            <a:endParaRPr lang="en-US" dirty="0"/>
          </a:p>
        </p:txBody>
      </p:sp>
    </p:spTree>
    <p:extLst>
      <p:ext uri="{BB962C8B-B14F-4D97-AF65-F5344CB8AC3E}">
        <p14:creationId xmlns:p14="http://schemas.microsoft.com/office/powerpoint/2010/main" val="238309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315FF-3657-4F4E-AAB8-1E824C1815D2}"/>
              </a:ext>
            </a:extLst>
          </p:cNvPr>
          <p:cNvSpPr>
            <a:spLocks noGrp="1"/>
          </p:cNvSpPr>
          <p:nvPr>
            <p:ph type="title"/>
          </p:nvPr>
        </p:nvSpPr>
        <p:spPr/>
        <p:txBody>
          <a:bodyPr/>
          <a:lstStyle/>
          <a:p>
            <a:r>
              <a:rPr lang="en-US" dirty="0"/>
              <a:t>Review: Direct vs. Shared Expenses</a:t>
            </a:r>
          </a:p>
        </p:txBody>
      </p:sp>
      <p:sp>
        <p:nvSpPr>
          <p:cNvPr id="3" name="Slide Number Placeholder 2">
            <a:extLst>
              <a:ext uri="{FF2B5EF4-FFF2-40B4-BE49-F238E27FC236}">
                <a16:creationId xmlns:a16="http://schemas.microsoft.com/office/drawing/2014/main" id="{986B9916-584B-4F44-A510-E97CF3FCD907}"/>
              </a:ext>
            </a:extLst>
          </p:cNvPr>
          <p:cNvSpPr>
            <a:spLocks noGrp="1"/>
          </p:cNvSpPr>
          <p:nvPr>
            <p:ph type="sldNum" sz="quarter" idx="4"/>
          </p:nvPr>
        </p:nvSpPr>
        <p:spPr/>
        <p:txBody>
          <a:bodyPr/>
          <a:lstStyle/>
          <a:p>
            <a:pPr>
              <a:defRPr/>
            </a:pPr>
            <a:fld id="{EA0BD1BF-689B-4D89-8D75-2FEDE0C0747F}" type="slidenum">
              <a:rPr lang="en-US" smtClean="0"/>
              <a:pPr>
                <a:defRPr/>
              </a:pPr>
              <a:t>22</a:t>
            </a:fld>
            <a:endParaRPr lang="en-US" dirty="0"/>
          </a:p>
        </p:txBody>
      </p:sp>
      <p:sp>
        <p:nvSpPr>
          <p:cNvPr id="4" name="Rectangle 3">
            <a:extLst>
              <a:ext uri="{FF2B5EF4-FFF2-40B4-BE49-F238E27FC236}">
                <a16:creationId xmlns:a16="http://schemas.microsoft.com/office/drawing/2014/main" id="{E8237D1D-8CBB-4E61-A3BE-418B1022D03D}"/>
              </a:ext>
            </a:extLst>
          </p:cNvPr>
          <p:cNvSpPr/>
          <p:nvPr/>
        </p:nvSpPr>
        <p:spPr>
          <a:xfrm>
            <a:off x="438150" y="1668463"/>
            <a:ext cx="8229600" cy="3939540"/>
          </a:xfrm>
          <a:prstGeom prst="rect">
            <a:avLst/>
          </a:prstGeom>
        </p:spPr>
        <p:txBody>
          <a:bodyPr wrap="square">
            <a:spAutoFit/>
          </a:bodyPr>
          <a:lstStyle/>
          <a:p>
            <a:r>
              <a:rPr lang="en-US" sz="2400" dirty="0"/>
              <a:t>To report the total costs of delivering each mode of transportation, agencies with two or more modes must calculate both direct and shared costs of providing service.</a:t>
            </a:r>
          </a:p>
          <a:p>
            <a:endParaRPr lang="en-US" sz="800" dirty="0"/>
          </a:p>
          <a:p>
            <a:pPr marL="742950" lvl="1" indent="-285750">
              <a:buFont typeface="Arial" panose="020B0604020202020204" pitchFamily="34" charset="0"/>
              <a:buChar char="•"/>
            </a:pPr>
            <a:r>
              <a:rPr lang="en-US" sz="2200" dirty="0"/>
              <a:t>Determine which expenses are direct expenses traced to a particular mode </a:t>
            </a:r>
          </a:p>
          <a:p>
            <a:pPr marL="742950" lvl="1" indent="-285750">
              <a:buFont typeface="Arial" panose="020B0604020202020204" pitchFamily="34" charset="0"/>
              <a:buChar char="•"/>
            </a:pPr>
            <a:r>
              <a:rPr lang="en-US" sz="2200" dirty="0"/>
              <a:t>Determine which expenses are shared expenses </a:t>
            </a:r>
          </a:p>
          <a:p>
            <a:endParaRPr lang="en-US" sz="800" dirty="0"/>
          </a:p>
          <a:p>
            <a:r>
              <a:rPr lang="en-US" sz="2400" dirty="0"/>
              <a:t>Once the shared expenses have been identified and separated from direct expenses, you may allocate the shared expenses based on an approved cost allocation method. </a:t>
            </a:r>
            <a:endParaRPr lang="en-US" sz="2000" dirty="0"/>
          </a:p>
        </p:txBody>
      </p:sp>
    </p:spTree>
    <p:extLst>
      <p:ext uri="{BB962C8B-B14F-4D97-AF65-F5344CB8AC3E}">
        <p14:creationId xmlns:p14="http://schemas.microsoft.com/office/powerpoint/2010/main" val="482294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Capital Expenses</a:t>
            </a:r>
          </a:p>
        </p:txBody>
      </p:sp>
      <p:sp>
        <p:nvSpPr>
          <p:cNvPr id="3" name="Content Placeholder 2"/>
          <p:cNvSpPr>
            <a:spLocks noGrp="1"/>
          </p:cNvSpPr>
          <p:nvPr>
            <p:ph idx="1"/>
          </p:nvPr>
        </p:nvSpPr>
        <p:spPr>
          <a:xfrm>
            <a:off x="472966" y="1792706"/>
            <a:ext cx="8342171" cy="4694237"/>
          </a:xfrm>
        </p:spPr>
        <p:txBody>
          <a:bodyPr/>
          <a:lstStyle/>
          <a:p>
            <a:pPr marL="0" indent="0">
              <a:buNone/>
            </a:pPr>
            <a:r>
              <a:rPr lang="en-US" sz="2200" dirty="0"/>
              <a:t>Expenses related to the purchase of equipment. Equipment means an article of non-expendable personal property having a useful life of more than one year</a:t>
            </a:r>
          </a:p>
          <a:p>
            <a:r>
              <a:rPr lang="en-US" sz="2200" dirty="0"/>
              <a:t>An acquisition cost which equals the lesser of</a:t>
            </a:r>
          </a:p>
          <a:p>
            <a:pPr lvl="1"/>
            <a:r>
              <a:rPr lang="en-US" sz="2200" dirty="0"/>
              <a:t>The capitalization level established by the government unit for financial statement purposes</a:t>
            </a:r>
          </a:p>
          <a:p>
            <a:pPr lvl="1"/>
            <a:r>
              <a:rPr lang="en-US" sz="2200" dirty="0"/>
              <a:t>$5,000 (Office of Management and Budget)</a:t>
            </a:r>
          </a:p>
          <a:p>
            <a:r>
              <a:rPr lang="en-US" sz="2200" dirty="0"/>
              <a:t>Examples: Vehicles, Maintenance Facilities, Equipment</a:t>
            </a:r>
          </a:p>
          <a:p>
            <a:pPr lvl="1"/>
            <a:r>
              <a:rPr lang="en-US" sz="2200" dirty="0"/>
              <a:t>When reporting new vehicle related capital expenses, please enter the expenses under the mode that the vehicle supports the majority of the time. </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23</a:t>
            </a:fld>
            <a:endParaRPr lang="en-US" dirty="0"/>
          </a:p>
        </p:txBody>
      </p:sp>
    </p:spTree>
    <p:extLst>
      <p:ext uri="{BB962C8B-B14F-4D97-AF65-F5344CB8AC3E}">
        <p14:creationId xmlns:p14="http://schemas.microsoft.com/office/powerpoint/2010/main" val="3234302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ECDF9-7A90-4920-8B02-032D2D3FCD11}"/>
              </a:ext>
            </a:extLst>
          </p:cNvPr>
          <p:cNvSpPr>
            <a:spLocks noGrp="1"/>
          </p:cNvSpPr>
          <p:nvPr>
            <p:ph type="title"/>
          </p:nvPr>
        </p:nvSpPr>
        <p:spPr>
          <a:xfrm>
            <a:off x="426720" y="715507"/>
            <a:ext cx="8229600" cy="822325"/>
          </a:xfrm>
        </p:spPr>
        <p:txBody>
          <a:bodyPr/>
          <a:lstStyle/>
          <a:p>
            <a:r>
              <a:rPr lang="en-US" sz="3200" dirty="0"/>
              <a:t>Review: Capital Assistance Spent on Operations</a:t>
            </a:r>
          </a:p>
        </p:txBody>
      </p:sp>
      <p:sp>
        <p:nvSpPr>
          <p:cNvPr id="4" name="Slide Number Placeholder 3">
            <a:extLst>
              <a:ext uri="{FF2B5EF4-FFF2-40B4-BE49-F238E27FC236}">
                <a16:creationId xmlns:a16="http://schemas.microsoft.com/office/drawing/2014/main" id="{C6608656-87B4-4BD6-AD1F-ADA594F50F60}"/>
              </a:ext>
            </a:extLst>
          </p:cNvPr>
          <p:cNvSpPr>
            <a:spLocks noGrp="1"/>
          </p:cNvSpPr>
          <p:nvPr>
            <p:ph type="sldNum" sz="quarter" idx="4"/>
          </p:nvPr>
        </p:nvSpPr>
        <p:spPr/>
        <p:txBody>
          <a:bodyPr/>
          <a:lstStyle/>
          <a:p>
            <a:pPr>
              <a:defRPr/>
            </a:pPr>
            <a:fld id="{EA0BD1BF-689B-4D89-8D75-2FEDE0C0747F}" type="slidenum">
              <a:rPr lang="en-US" smtClean="0"/>
              <a:pPr>
                <a:defRPr/>
              </a:pPr>
              <a:t>24</a:t>
            </a:fld>
            <a:endParaRPr lang="en-US" dirty="0"/>
          </a:p>
        </p:txBody>
      </p:sp>
      <p:sp>
        <p:nvSpPr>
          <p:cNvPr id="6" name="Rectangle 5">
            <a:extLst>
              <a:ext uri="{FF2B5EF4-FFF2-40B4-BE49-F238E27FC236}">
                <a16:creationId xmlns:a16="http://schemas.microsoft.com/office/drawing/2014/main" id="{015871C7-5697-4889-A4E5-1C30C765FACF}"/>
              </a:ext>
            </a:extLst>
          </p:cNvPr>
          <p:cNvSpPr/>
          <p:nvPr/>
        </p:nvSpPr>
        <p:spPr>
          <a:xfrm>
            <a:off x="426720" y="3657600"/>
            <a:ext cx="7772400" cy="2308324"/>
          </a:xfrm>
          <a:prstGeom prst="rect">
            <a:avLst/>
          </a:prstGeom>
        </p:spPr>
        <p:txBody>
          <a:bodyPr wrap="square">
            <a:spAutoFit/>
          </a:bodyPr>
          <a:lstStyle/>
          <a:p>
            <a:r>
              <a:rPr lang="en-US" sz="2400" dirty="0"/>
              <a:t>Capital Assistance Spent on Operations is reported when capital funding is spent on activities that are normally considered operating, such as preventive maintenance and the purchase of tires.</a:t>
            </a:r>
          </a:p>
          <a:p>
            <a:pPr marL="342900" indent="-342900">
              <a:buFont typeface="Arial" panose="020B0604020202020204" pitchFamily="34" charset="0"/>
              <a:buChar char="•"/>
            </a:pPr>
            <a:r>
              <a:rPr lang="en-US" sz="2400" dirty="0"/>
              <a:t>Please make sure to report this separately from your 5311 Operating funding (matched at 50/50)</a:t>
            </a:r>
          </a:p>
        </p:txBody>
      </p:sp>
      <p:pic>
        <p:nvPicPr>
          <p:cNvPr id="11" name="Content Placeholder 10" descr="Screenshot of Federal Funds on RR-20 form.">
            <a:extLst>
              <a:ext uri="{FF2B5EF4-FFF2-40B4-BE49-F238E27FC236}">
                <a16:creationId xmlns:a16="http://schemas.microsoft.com/office/drawing/2014/main" id="{100BA387-EDAD-4F79-AF68-4E431DE812C1}"/>
              </a:ext>
            </a:extLst>
          </p:cNvPr>
          <p:cNvPicPr>
            <a:picLocks noGrp="1" noChangeAspect="1"/>
          </p:cNvPicPr>
          <p:nvPr>
            <p:ph idx="1"/>
          </p:nvPr>
        </p:nvPicPr>
        <p:blipFill>
          <a:blip r:embed="rId2"/>
          <a:stretch>
            <a:fillRect/>
          </a:stretch>
        </p:blipFill>
        <p:spPr>
          <a:xfrm>
            <a:off x="426720" y="1717606"/>
            <a:ext cx="8220075" cy="1790700"/>
          </a:xfrm>
          <a:prstGeom prst="rect">
            <a:avLst/>
          </a:prstGeom>
          <a:ln>
            <a:solidFill>
              <a:schemeClr val="tx1"/>
            </a:solidFill>
          </a:ln>
        </p:spPr>
      </p:pic>
    </p:spTree>
    <p:extLst>
      <p:ext uri="{BB962C8B-B14F-4D97-AF65-F5344CB8AC3E}">
        <p14:creationId xmlns:p14="http://schemas.microsoft.com/office/powerpoint/2010/main" val="4028063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NTD Key Reference Documents</a:t>
            </a:r>
          </a:p>
        </p:txBody>
      </p:sp>
      <p:sp>
        <p:nvSpPr>
          <p:cNvPr id="3" name="Content Placeholder 2"/>
          <p:cNvSpPr>
            <a:spLocks noGrp="1"/>
          </p:cNvSpPr>
          <p:nvPr>
            <p:ph idx="1"/>
          </p:nvPr>
        </p:nvSpPr>
        <p:spPr>
          <a:xfrm>
            <a:off x="465110" y="1630363"/>
            <a:ext cx="8229600" cy="4862512"/>
          </a:xfrm>
        </p:spPr>
        <p:txBody>
          <a:bodyPr/>
          <a:lstStyle/>
          <a:p>
            <a:pPr marL="0" indent="0">
              <a:buNone/>
            </a:pPr>
            <a:r>
              <a:rPr lang="en-US" sz="2400" b="1" u="sng" dirty="0"/>
              <a:t>NTD Glossary</a:t>
            </a:r>
            <a:r>
              <a:rPr lang="en-US" sz="2400" b="1" dirty="0"/>
              <a:t> and  </a:t>
            </a:r>
            <a:r>
              <a:rPr lang="en-US" sz="2400" b="1" u="sng" dirty="0"/>
              <a:t>NTD Annual Reporting User Guide </a:t>
            </a:r>
          </a:p>
          <a:p>
            <a:pPr lvl="1">
              <a:buFont typeface="Wingdings" panose="05000000000000000000" pitchFamily="2" charset="2"/>
              <a:buChar char="Ø"/>
            </a:pPr>
            <a:r>
              <a:rPr lang="en-US" sz="2400" dirty="0"/>
              <a:t>NTD Glossary: Glossary of NTD Terminology</a:t>
            </a:r>
          </a:p>
          <a:p>
            <a:pPr lvl="1">
              <a:buFont typeface="Wingdings" panose="05000000000000000000" pitchFamily="2" charset="2"/>
              <a:buChar char="Ø"/>
            </a:pPr>
            <a:r>
              <a:rPr lang="en-US" sz="2400" dirty="0"/>
              <a:t>NTD Annual Reporting User Guide: Step-by-step user guide for navigation and data entry within NTD. </a:t>
            </a:r>
          </a:p>
          <a:p>
            <a:pPr lvl="2">
              <a:buFont typeface="Wingdings" panose="05000000000000000000" pitchFamily="2" charset="2"/>
              <a:buChar char="Ø"/>
            </a:pPr>
            <a:r>
              <a:rPr lang="en-US" dirty="0">
                <a:hlinkClick r:id="rId3"/>
              </a:rPr>
              <a:t>https://www.transit.dot.gov/ntd/manuals</a:t>
            </a:r>
            <a:r>
              <a:rPr lang="en-US" dirty="0"/>
              <a:t> </a:t>
            </a:r>
          </a:p>
          <a:p>
            <a:pPr marL="0" indent="0">
              <a:buNone/>
            </a:pPr>
            <a:r>
              <a:rPr lang="en-US" sz="2400" b="1" u="sng" dirty="0"/>
              <a:t>Uniform System of Accounts (USOA)</a:t>
            </a:r>
            <a:r>
              <a:rPr lang="en-US" sz="2400" b="1" dirty="0"/>
              <a:t> </a:t>
            </a:r>
          </a:p>
          <a:p>
            <a:pPr lvl="1">
              <a:buFont typeface="Wingdings" panose="05000000000000000000" pitchFamily="2" charset="2"/>
              <a:buChar char="Ø"/>
            </a:pPr>
            <a:r>
              <a:rPr lang="en-US" sz="2400" dirty="0"/>
              <a:t>Outlines the basic accounting structure all NTD reporters must follow</a:t>
            </a:r>
          </a:p>
          <a:p>
            <a:pPr lvl="2">
              <a:buFont typeface="Wingdings" panose="05000000000000000000" pitchFamily="2" charset="2"/>
              <a:buChar char="Ø"/>
            </a:pPr>
            <a:r>
              <a:rPr lang="en-US" dirty="0">
                <a:hlinkClick r:id="rId4"/>
              </a:rPr>
              <a:t>https://www.transit.dot.gov/ntd/ntd-uniform-system-accounts</a:t>
            </a:r>
            <a:r>
              <a:rPr lang="en-US" dirty="0"/>
              <a:t> </a:t>
            </a:r>
            <a:endParaRPr lang="en-US" sz="2800" dirty="0"/>
          </a:p>
          <a:p>
            <a:pPr lvl="2">
              <a:buFont typeface="Wingdings" panose="05000000000000000000" pitchFamily="2" charset="2"/>
              <a:buChar char="Ø"/>
            </a:pPr>
            <a:endParaRPr lang="en-US" dirty="0"/>
          </a:p>
          <a:p>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25</a:t>
            </a:fld>
            <a:endParaRPr lang="en-US" dirty="0"/>
          </a:p>
        </p:txBody>
      </p:sp>
    </p:spTree>
    <p:extLst>
      <p:ext uri="{BB962C8B-B14F-4D97-AF65-F5344CB8AC3E}">
        <p14:creationId xmlns:p14="http://schemas.microsoft.com/office/powerpoint/2010/main" val="1205097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9B05-277E-4E5E-B5C2-F25736391760}"/>
              </a:ext>
            </a:extLst>
          </p:cNvPr>
          <p:cNvSpPr>
            <a:spLocks noGrp="1"/>
          </p:cNvSpPr>
          <p:nvPr>
            <p:ph type="title"/>
          </p:nvPr>
        </p:nvSpPr>
        <p:spPr/>
        <p:txBody>
          <a:bodyPr/>
          <a:lstStyle/>
          <a:p>
            <a:r>
              <a:rPr lang="en-US" dirty="0"/>
              <a:t>**NEW Reference Documents**</a:t>
            </a:r>
          </a:p>
        </p:txBody>
      </p:sp>
      <p:sp>
        <p:nvSpPr>
          <p:cNvPr id="3" name="Content Placeholder 2">
            <a:extLst>
              <a:ext uri="{FF2B5EF4-FFF2-40B4-BE49-F238E27FC236}">
                <a16:creationId xmlns:a16="http://schemas.microsoft.com/office/drawing/2014/main" id="{D91C569F-EAD4-4073-8074-D059A0F3AD61}"/>
              </a:ext>
            </a:extLst>
          </p:cNvPr>
          <p:cNvSpPr>
            <a:spLocks noGrp="1"/>
          </p:cNvSpPr>
          <p:nvPr>
            <p:ph idx="1"/>
          </p:nvPr>
        </p:nvSpPr>
        <p:spPr>
          <a:xfrm>
            <a:off x="449580" y="1912937"/>
            <a:ext cx="8229600" cy="4259263"/>
          </a:xfrm>
        </p:spPr>
        <p:txBody>
          <a:bodyPr/>
          <a:lstStyle/>
          <a:p>
            <a:pPr marL="0" indent="0">
              <a:buNone/>
            </a:pPr>
            <a:r>
              <a:rPr lang="en-US" sz="2000" b="1" u="sng" dirty="0"/>
              <a:t>Policy Manual</a:t>
            </a:r>
            <a:r>
              <a:rPr lang="en-US" sz="2000" b="1" dirty="0"/>
              <a:t> and </a:t>
            </a:r>
            <a:r>
              <a:rPr lang="en-US" sz="2000" b="1" u="sng" dirty="0"/>
              <a:t>NTD Asset Inventory Module Reporting Guide </a:t>
            </a:r>
          </a:p>
          <a:p>
            <a:pPr lvl="1">
              <a:buFont typeface="Wingdings" panose="05000000000000000000" pitchFamily="2" charset="2"/>
              <a:buChar char="Ø"/>
            </a:pPr>
            <a:r>
              <a:rPr lang="en-US" sz="2000" dirty="0"/>
              <a:t>Reduced Reporting Policy Manual: Issued annually to provide detailed guidance on what data to report to NTD</a:t>
            </a:r>
          </a:p>
          <a:p>
            <a:pPr lvl="1">
              <a:buFont typeface="Wingdings" panose="05000000000000000000" pitchFamily="2" charset="2"/>
              <a:buChar char="Ø"/>
            </a:pPr>
            <a:r>
              <a:rPr lang="en-US" sz="2000" dirty="0"/>
              <a:t>NTD Asset Inventory Module Reporting Guide: Defines expanded asset inventory data elements</a:t>
            </a:r>
          </a:p>
          <a:p>
            <a:pPr lvl="2"/>
            <a:r>
              <a:rPr lang="en-US" sz="1600" dirty="0">
                <a:hlinkClick r:id="rId3"/>
              </a:rPr>
              <a:t>https://www.transit.dot.gov/ntd/manuals</a:t>
            </a:r>
            <a:r>
              <a:rPr lang="en-US" sz="1600" dirty="0"/>
              <a:t> </a:t>
            </a:r>
          </a:p>
          <a:p>
            <a:pPr marL="0" indent="0">
              <a:buNone/>
            </a:pPr>
            <a:r>
              <a:rPr lang="en-US" sz="2000" b="1" u="sng" dirty="0"/>
              <a:t>TAM Facility Performance Measure Reporting Guidebook</a:t>
            </a:r>
          </a:p>
          <a:p>
            <a:pPr lvl="1"/>
            <a:r>
              <a:rPr lang="en-US" sz="2000" dirty="0"/>
              <a:t>Transit Asset Management Guidebook: Details the methods for transit agencies regarding measuring and reporting TAM facility condition assessments to NTD.</a:t>
            </a:r>
          </a:p>
          <a:p>
            <a:pPr lvl="2"/>
            <a:r>
              <a:rPr lang="en-US" sz="1600" dirty="0">
                <a:hlinkClick r:id="rId4"/>
              </a:rPr>
              <a:t>https://www.transit.dot.gov/regulations-and-guidance/asset-management/tam-facility-performance-measure-reporting-guidebook</a:t>
            </a:r>
            <a:r>
              <a:rPr lang="en-US" sz="1600" dirty="0"/>
              <a:t> </a:t>
            </a:r>
          </a:p>
          <a:p>
            <a:endParaRPr lang="en-US" dirty="0"/>
          </a:p>
        </p:txBody>
      </p:sp>
      <p:sp>
        <p:nvSpPr>
          <p:cNvPr id="4" name="Slide Number Placeholder 3">
            <a:extLst>
              <a:ext uri="{FF2B5EF4-FFF2-40B4-BE49-F238E27FC236}">
                <a16:creationId xmlns:a16="http://schemas.microsoft.com/office/drawing/2014/main" id="{E90EC5A5-A5A4-43C8-B9B4-1A69A750AAF7}"/>
              </a:ext>
            </a:extLst>
          </p:cNvPr>
          <p:cNvSpPr>
            <a:spLocks noGrp="1"/>
          </p:cNvSpPr>
          <p:nvPr>
            <p:ph type="sldNum" sz="quarter" idx="4"/>
          </p:nvPr>
        </p:nvSpPr>
        <p:spPr/>
        <p:txBody>
          <a:bodyPr/>
          <a:lstStyle/>
          <a:p>
            <a:pPr>
              <a:defRPr/>
            </a:pPr>
            <a:fld id="{EA0BD1BF-689B-4D89-8D75-2FEDE0C0747F}" type="slidenum">
              <a:rPr lang="en-US" smtClean="0"/>
              <a:pPr>
                <a:defRPr/>
              </a:pPr>
              <a:t>26</a:t>
            </a:fld>
            <a:endParaRPr lang="en-US" dirty="0"/>
          </a:p>
        </p:txBody>
      </p:sp>
    </p:spTree>
    <p:extLst>
      <p:ext uri="{BB962C8B-B14F-4D97-AF65-F5344CB8AC3E}">
        <p14:creationId xmlns:p14="http://schemas.microsoft.com/office/powerpoint/2010/main" val="4114350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Calibri" panose="020F0502020204030204" pitchFamily="34" charset="0"/>
                <a:cs typeface="Calibri" panose="020F0502020204030204" pitchFamily="34" charset="0"/>
              </a:rPr>
              <a:t>NTD Asset Inventory Reporting</a:t>
            </a:r>
            <a:r>
              <a:rPr lang="en-US" dirty="0"/>
              <a:t/>
            </a:r>
            <a:br>
              <a:rPr lang="en-US" dirty="0"/>
            </a:br>
            <a:endParaRPr lang="en-US" dirty="0"/>
          </a:p>
        </p:txBody>
      </p:sp>
      <p:sp>
        <p:nvSpPr>
          <p:cNvPr id="3" name="Slide Number Placeholder 2"/>
          <p:cNvSpPr>
            <a:spLocks noGrp="1"/>
          </p:cNvSpPr>
          <p:nvPr>
            <p:ph type="sldNum" sz="quarter" idx="4294967295"/>
          </p:nvPr>
        </p:nvSpPr>
        <p:spPr>
          <a:xfrm>
            <a:off x="0" y="6492875"/>
            <a:ext cx="473075" cy="365125"/>
          </a:xfrm>
          <a:prstGeom prst="rect">
            <a:avLst/>
          </a:prstGeom>
        </p:spPr>
        <p:txBody>
          <a:bodyPr/>
          <a:lstStyle/>
          <a:p>
            <a:pPr>
              <a:defRPr/>
            </a:pPr>
            <a:fld id="{EA0BD1BF-689B-4D89-8D75-2FEDE0C0747F}" type="slidenum">
              <a:rPr lang="en-US" smtClean="0"/>
              <a:pPr>
                <a:defRPr/>
              </a:pPr>
              <a:t>27</a:t>
            </a:fld>
            <a:endParaRPr lang="en-US" dirty="0"/>
          </a:p>
        </p:txBody>
      </p:sp>
    </p:spTree>
    <p:extLst>
      <p:ext uri="{BB962C8B-B14F-4D97-AF65-F5344CB8AC3E}">
        <p14:creationId xmlns:p14="http://schemas.microsoft.com/office/powerpoint/2010/main" val="688709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6D3A-FA9E-4C1D-9858-E5ABDC8A3D9B}"/>
              </a:ext>
            </a:extLst>
          </p:cNvPr>
          <p:cNvSpPr>
            <a:spLocks noGrp="1"/>
          </p:cNvSpPr>
          <p:nvPr>
            <p:ph type="title"/>
          </p:nvPr>
        </p:nvSpPr>
        <p:spPr/>
        <p:txBody>
          <a:bodyPr/>
          <a:lstStyle/>
          <a:p>
            <a:r>
              <a:rPr lang="en-US" dirty="0"/>
              <a:t>Who does this apply to?</a:t>
            </a:r>
          </a:p>
        </p:txBody>
      </p:sp>
      <p:sp>
        <p:nvSpPr>
          <p:cNvPr id="3" name="Content Placeholder 2">
            <a:extLst>
              <a:ext uri="{FF2B5EF4-FFF2-40B4-BE49-F238E27FC236}">
                <a16:creationId xmlns:a16="http://schemas.microsoft.com/office/drawing/2014/main" id="{B7A97409-D579-4E6B-B63D-3A71F38EDDE3}"/>
              </a:ext>
            </a:extLst>
          </p:cNvPr>
          <p:cNvSpPr>
            <a:spLocks noGrp="1"/>
          </p:cNvSpPr>
          <p:nvPr>
            <p:ph idx="1"/>
          </p:nvPr>
        </p:nvSpPr>
        <p:spPr>
          <a:xfrm>
            <a:off x="457200" y="1901825"/>
            <a:ext cx="8229600" cy="4591050"/>
          </a:xfrm>
        </p:spPr>
        <p:txBody>
          <a:bodyPr/>
          <a:lstStyle/>
          <a:p>
            <a:r>
              <a:rPr lang="en-US" sz="2000" dirty="0"/>
              <a:t>TAM Rule applies to all recipients of Chapter 53 funds that either own, operate or manage capital assets used in providing public transportation services. </a:t>
            </a:r>
          </a:p>
          <a:p>
            <a:r>
              <a:rPr lang="en-US" sz="2000" dirty="0"/>
              <a:t>This means:</a:t>
            </a:r>
          </a:p>
          <a:p>
            <a:pPr lvl="1"/>
            <a:r>
              <a:rPr lang="en-US" sz="2000" dirty="0"/>
              <a:t>All agencies that receive 5307 and 5311 funds (existing reporters) must comply.</a:t>
            </a:r>
          </a:p>
          <a:p>
            <a:pPr lvl="1"/>
            <a:r>
              <a:rPr lang="en-US" sz="2000" dirty="0"/>
              <a:t>Agencies that may only receive 5310, 5339, etc. may begin reporting</a:t>
            </a:r>
          </a:p>
          <a:p>
            <a:pPr lvl="2"/>
            <a:r>
              <a:rPr lang="en-US" sz="1800" b="1" dirty="0"/>
              <a:t>They must operate public transit</a:t>
            </a:r>
          </a:p>
          <a:p>
            <a:pPr lvl="2"/>
            <a:r>
              <a:rPr lang="en-US" sz="1800" dirty="0"/>
              <a:t>Recipients of 5310(b)(1)(D) funds for alternatives to public transportation that assist seniors and persons with disabilities with transportation are exempt from the requirements of the TAM rule because assets funded under the program are not used to provide “public transportation.”</a:t>
            </a:r>
          </a:p>
        </p:txBody>
      </p:sp>
      <p:sp>
        <p:nvSpPr>
          <p:cNvPr id="4" name="Slide Number Placeholder 3">
            <a:extLst>
              <a:ext uri="{FF2B5EF4-FFF2-40B4-BE49-F238E27FC236}">
                <a16:creationId xmlns:a16="http://schemas.microsoft.com/office/drawing/2014/main" id="{21A98051-5DF0-462D-961C-C424B17113AF}"/>
              </a:ext>
            </a:extLst>
          </p:cNvPr>
          <p:cNvSpPr>
            <a:spLocks noGrp="1"/>
          </p:cNvSpPr>
          <p:nvPr>
            <p:ph type="sldNum" sz="quarter" idx="4"/>
          </p:nvPr>
        </p:nvSpPr>
        <p:spPr/>
        <p:txBody>
          <a:bodyPr/>
          <a:lstStyle/>
          <a:p>
            <a:pPr>
              <a:defRPr/>
            </a:pPr>
            <a:fld id="{EA0BD1BF-689B-4D89-8D75-2FEDE0C0747F}" type="slidenum">
              <a:rPr lang="en-US" smtClean="0"/>
              <a:pPr>
                <a:defRPr/>
              </a:pPr>
              <a:t>28</a:t>
            </a:fld>
            <a:endParaRPr lang="en-US" dirty="0"/>
          </a:p>
        </p:txBody>
      </p:sp>
    </p:spTree>
    <p:extLst>
      <p:ext uri="{BB962C8B-B14F-4D97-AF65-F5344CB8AC3E}">
        <p14:creationId xmlns:p14="http://schemas.microsoft.com/office/powerpoint/2010/main" val="1971745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D7234-5A64-4AA7-8FEB-608AC2C2D91D}"/>
              </a:ext>
            </a:extLst>
          </p:cNvPr>
          <p:cNvSpPr>
            <a:spLocks noGrp="1"/>
          </p:cNvSpPr>
          <p:nvPr>
            <p:ph type="title"/>
          </p:nvPr>
        </p:nvSpPr>
        <p:spPr/>
        <p:txBody>
          <a:bodyPr/>
          <a:lstStyle/>
          <a:p>
            <a:r>
              <a:rPr lang="en-US" dirty="0"/>
              <a:t>States and TAM Plans</a:t>
            </a:r>
          </a:p>
        </p:txBody>
      </p:sp>
      <p:sp>
        <p:nvSpPr>
          <p:cNvPr id="3" name="Content Placeholder 2">
            <a:extLst>
              <a:ext uri="{FF2B5EF4-FFF2-40B4-BE49-F238E27FC236}">
                <a16:creationId xmlns:a16="http://schemas.microsoft.com/office/drawing/2014/main" id="{26434C72-B88F-486C-AAF5-9CB29A01BA27}"/>
              </a:ext>
            </a:extLst>
          </p:cNvPr>
          <p:cNvSpPr>
            <a:spLocks noGrp="1"/>
          </p:cNvSpPr>
          <p:nvPr>
            <p:ph idx="1"/>
          </p:nvPr>
        </p:nvSpPr>
        <p:spPr>
          <a:xfrm>
            <a:off x="228600" y="1775459"/>
            <a:ext cx="8534400" cy="4259263"/>
          </a:xfrm>
        </p:spPr>
        <p:txBody>
          <a:bodyPr/>
          <a:lstStyle/>
          <a:p>
            <a:r>
              <a:rPr lang="en-US" sz="2400" dirty="0"/>
              <a:t>Any direct recipient of Chapter 53 funds which passes along some or all of those funds to subrecipients that own or operate capital assets used in providing public transportation must sponsor a group TAM plan on behalf of any of its subrecipients that are not 5307 direct recipients themselves.  </a:t>
            </a:r>
          </a:p>
          <a:p>
            <a:pPr lvl="1"/>
            <a:r>
              <a:rPr lang="en-US" sz="2400" dirty="0"/>
              <a:t>This rule applies to most State DOTs</a:t>
            </a:r>
            <a:endParaRPr lang="en-US" sz="2000" dirty="0"/>
          </a:p>
          <a:p>
            <a:pPr lvl="1"/>
            <a:endParaRPr lang="en-US" sz="2200" dirty="0"/>
          </a:p>
          <a:p>
            <a:endParaRPr lang="en-US" dirty="0"/>
          </a:p>
        </p:txBody>
      </p:sp>
      <p:sp>
        <p:nvSpPr>
          <p:cNvPr id="4" name="Slide Number Placeholder 3">
            <a:extLst>
              <a:ext uri="{FF2B5EF4-FFF2-40B4-BE49-F238E27FC236}">
                <a16:creationId xmlns:a16="http://schemas.microsoft.com/office/drawing/2014/main" id="{34C4DBA7-0B40-4DA5-AF38-7A4398B53155}"/>
              </a:ext>
            </a:extLst>
          </p:cNvPr>
          <p:cNvSpPr>
            <a:spLocks noGrp="1"/>
          </p:cNvSpPr>
          <p:nvPr>
            <p:ph type="sldNum" sz="quarter" idx="4"/>
          </p:nvPr>
        </p:nvSpPr>
        <p:spPr/>
        <p:txBody>
          <a:bodyPr/>
          <a:lstStyle/>
          <a:p>
            <a:pPr>
              <a:defRPr/>
            </a:pPr>
            <a:fld id="{EA0BD1BF-689B-4D89-8D75-2FEDE0C0747F}" type="slidenum">
              <a:rPr lang="en-US" smtClean="0"/>
              <a:pPr>
                <a:defRPr/>
              </a:pPr>
              <a:t>29</a:t>
            </a:fld>
            <a:endParaRPr lang="en-US" dirty="0"/>
          </a:p>
        </p:txBody>
      </p:sp>
    </p:spTree>
    <p:extLst>
      <p:ext uri="{BB962C8B-B14F-4D97-AF65-F5344CB8AC3E}">
        <p14:creationId xmlns:p14="http://schemas.microsoft.com/office/powerpoint/2010/main" val="918257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CE0BE-84ED-4C36-AFDB-D86E4F4E7541}"/>
              </a:ext>
            </a:extLst>
          </p:cNvPr>
          <p:cNvSpPr>
            <a:spLocks noGrp="1"/>
          </p:cNvSpPr>
          <p:nvPr>
            <p:ph type="title"/>
          </p:nvPr>
        </p:nvSpPr>
        <p:spPr/>
        <p:txBody>
          <a:bodyPr/>
          <a:lstStyle/>
          <a:p>
            <a:r>
              <a:rPr lang="en-US" dirty="0"/>
              <a:t>Presenters </a:t>
            </a:r>
          </a:p>
        </p:txBody>
      </p:sp>
      <p:sp>
        <p:nvSpPr>
          <p:cNvPr id="3" name="Content Placeholder 2">
            <a:extLst>
              <a:ext uri="{FF2B5EF4-FFF2-40B4-BE49-F238E27FC236}">
                <a16:creationId xmlns:a16="http://schemas.microsoft.com/office/drawing/2014/main" id="{130B6E50-8C4F-4A3D-8077-0EFA1147BC80}"/>
              </a:ext>
            </a:extLst>
          </p:cNvPr>
          <p:cNvSpPr>
            <a:spLocks noGrp="1"/>
          </p:cNvSpPr>
          <p:nvPr>
            <p:ph idx="1"/>
          </p:nvPr>
        </p:nvSpPr>
        <p:spPr/>
        <p:txBody>
          <a:bodyPr/>
          <a:lstStyle/>
          <a:p>
            <a:pPr marL="0" indent="0" algn="ctr">
              <a:buNone/>
            </a:pPr>
            <a:r>
              <a:rPr lang="en-US" b="1" dirty="0"/>
              <a:t>Bailey Krouse</a:t>
            </a:r>
          </a:p>
          <a:p>
            <a:pPr marL="0" indent="0" algn="ctr">
              <a:buNone/>
            </a:pPr>
            <a:r>
              <a:rPr lang="en-US" dirty="0"/>
              <a:t>bailey.krouse.ctr@dot.gov</a:t>
            </a:r>
          </a:p>
          <a:p>
            <a:pPr marL="0" indent="0" algn="ctr">
              <a:buNone/>
            </a:pPr>
            <a:r>
              <a:rPr lang="en-US" dirty="0"/>
              <a:t>434-218-3275</a:t>
            </a:r>
          </a:p>
          <a:p>
            <a:pPr marL="0" indent="0" algn="ctr">
              <a:buNone/>
            </a:pPr>
            <a:endParaRPr lang="en-US" dirty="0"/>
          </a:p>
          <a:p>
            <a:pPr marL="0" indent="0" algn="ctr">
              <a:buNone/>
            </a:pPr>
            <a:r>
              <a:rPr lang="en-US" b="1" dirty="0"/>
              <a:t>Erik Chadwell</a:t>
            </a:r>
          </a:p>
          <a:p>
            <a:pPr marL="0" indent="0" algn="ctr">
              <a:buNone/>
            </a:pPr>
            <a:r>
              <a:rPr lang="en-US" dirty="0"/>
              <a:t>erik.chadwell.ctr@dot.gov</a:t>
            </a:r>
          </a:p>
          <a:p>
            <a:pPr marL="0" indent="0" algn="ctr">
              <a:buNone/>
            </a:pPr>
            <a:r>
              <a:rPr lang="en-US" dirty="0"/>
              <a:t>434-218-0723</a:t>
            </a:r>
          </a:p>
          <a:p>
            <a:pPr marL="0" indent="0" algn="ctr">
              <a:buNone/>
            </a:pPr>
            <a:endParaRPr lang="en-US" dirty="0"/>
          </a:p>
        </p:txBody>
      </p:sp>
      <p:sp>
        <p:nvSpPr>
          <p:cNvPr id="4" name="Slide Number Placeholder 3">
            <a:extLst>
              <a:ext uri="{FF2B5EF4-FFF2-40B4-BE49-F238E27FC236}">
                <a16:creationId xmlns:a16="http://schemas.microsoft.com/office/drawing/2014/main" id="{CE235C67-52CE-493B-AF98-B725D71AC2AA}"/>
              </a:ext>
            </a:extLst>
          </p:cNvPr>
          <p:cNvSpPr>
            <a:spLocks noGrp="1"/>
          </p:cNvSpPr>
          <p:nvPr>
            <p:ph type="sldNum" sz="quarter" idx="4"/>
          </p:nvPr>
        </p:nvSpPr>
        <p:spPr/>
        <p:txBody>
          <a:bodyPr/>
          <a:lstStyle/>
          <a:p>
            <a:pPr>
              <a:defRPr/>
            </a:pPr>
            <a:fld id="{EA0BD1BF-689B-4D89-8D75-2FEDE0C0747F}" type="slidenum">
              <a:rPr lang="en-US" smtClean="0"/>
              <a:pPr>
                <a:defRPr/>
              </a:pPr>
              <a:t>3</a:t>
            </a:fld>
            <a:endParaRPr lang="en-US" dirty="0"/>
          </a:p>
        </p:txBody>
      </p:sp>
    </p:spTree>
    <p:extLst>
      <p:ext uri="{BB962C8B-B14F-4D97-AF65-F5344CB8AC3E}">
        <p14:creationId xmlns:p14="http://schemas.microsoft.com/office/powerpoint/2010/main" val="2830908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181D-36BD-4074-94F4-035E38E736DD}"/>
              </a:ext>
            </a:extLst>
          </p:cNvPr>
          <p:cNvSpPr>
            <a:spLocks noGrp="1"/>
          </p:cNvSpPr>
          <p:nvPr>
            <p:ph type="title"/>
          </p:nvPr>
        </p:nvSpPr>
        <p:spPr>
          <a:xfrm>
            <a:off x="457200" y="685800"/>
            <a:ext cx="8229600" cy="731838"/>
          </a:xfrm>
        </p:spPr>
        <p:txBody>
          <a:bodyPr/>
          <a:lstStyle/>
          <a:p>
            <a:r>
              <a:rPr lang="en-US" dirty="0"/>
              <a:t>Review: Tier Thresholds</a:t>
            </a:r>
          </a:p>
        </p:txBody>
      </p:sp>
      <p:sp>
        <p:nvSpPr>
          <p:cNvPr id="5" name="Text Placeholder 4">
            <a:extLst>
              <a:ext uri="{FF2B5EF4-FFF2-40B4-BE49-F238E27FC236}">
                <a16:creationId xmlns:a16="http://schemas.microsoft.com/office/drawing/2014/main" id="{9C2DCEE2-B2FA-4792-9B11-B80ACFA8F2DC}"/>
              </a:ext>
            </a:extLst>
          </p:cNvPr>
          <p:cNvSpPr>
            <a:spLocks noGrp="1"/>
          </p:cNvSpPr>
          <p:nvPr>
            <p:ph type="body" idx="1"/>
          </p:nvPr>
        </p:nvSpPr>
        <p:spPr/>
        <p:txBody>
          <a:bodyPr/>
          <a:lstStyle/>
          <a:p>
            <a:r>
              <a:rPr lang="en-US" dirty="0"/>
              <a:t>Tier I</a:t>
            </a:r>
          </a:p>
        </p:txBody>
      </p:sp>
      <p:sp>
        <p:nvSpPr>
          <p:cNvPr id="6" name="Content Placeholder 5">
            <a:extLst>
              <a:ext uri="{FF2B5EF4-FFF2-40B4-BE49-F238E27FC236}">
                <a16:creationId xmlns:a16="http://schemas.microsoft.com/office/drawing/2014/main" id="{8ABD5E8F-84B8-448C-A80F-F9D88D6C0C69}"/>
              </a:ext>
            </a:extLst>
          </p:cNvPr>
          <p:cNvSpPr>
            <a:spLocks noGrp="1"/>
          </p:cNvSpPr>
          <p:nvPr>
            <p:ph sz="half" idx="2"/>
          </p:nvPr>
        </p:nvSpPr>
        <p:spPr/>
        <p:txBody>
          <a:bodyPr/>
          <a:lstStyle/>
          <a:p>
            <a:r>
              <a:rPr lang="en-US" sz="2100" dirty="0"/>
              <a:t>Operates Rail</a:t>
            </a:r>
          </a:p>
          <a:p>
            <a:r>
              <a:rPr lang="en-US" sz="2100" dirty="0"/>
              <a:t>Own, operate, or manage 101 or more VOMS across all fixed route mode of transportation</a:t>
            </a:r>
          </a:p>
          <a:p>
            <a:r>
              <a:rPr lang="en-US" sz="2100" dirty="0"/>
              <a:t>Own, operate, or manage 101 or more VOMS in one non-fixed route mode of transportation</a:t>
            </a:r>
          </a:p>
          <a:p>
            <a:endParaRPr lang="en-US" dirty="0"/>
          </a:p>
        </p:txBody>
      </p:sp>
      <p:sp>
        <p:nvSpPr>
          <p:cNvPr id="7" name="Text Placeholder 6">
            <a:extLst>
              <a:ext uri="{FF2B5EF4-FFF2-40B4-BE49-F238E27FC236}">
                <a16:creationId xmlns:a16="http://schemas.microsoft.com/office/drawing/2014/main" id="{8E135B81-2B68-4352-A455-C1D35388CFE5}"/>
              </a:ext>
            </a:extLst>
          </p:cNvPr>
          <p:cNvSpPr>
            <a:spLocks noGrp="1"/>
          </p:cNvSpPr>
          <p:nvPr>
            <p:ph type="body" sz="quarter" idx="3"/>
          </p:nvPr>
        </p:nvSpPr>
        <p:spPr/>
        <p:txBody>
          <a:bodyPr/>
          <a:lstStyle/>
          <a:p>
            <a:r>
              <a:rPr lang="en-US" dirty="0"/>
              <a:t>Tier II</a:t>
            </a:r>
          </a:p>
        </p:txBody>
      </p:sp>
      <p:sp>
        <p:nvSpPr>
          <p:cNvPr id="8" name="Content Placeholder 7">
            <a:extLst>
              <a:ext uri="{FF2B5EF4-FFF2-40B4-BE49-F238E27FC236}">
                <a16:creationId xmlns:a16="http://schemas.microsoft.com/office/drawing/2014/main" id="{31557DDD-B961-4A11-9F2C-BF0F873EBF66}"/>
              </a:ext>
            </a:extLst>
          </p:cNvPr>
          <p:cNvSpPr>
            <a:spLocks noGrp="1"/>
          </p:cNvSpPr>
          <p:nvPr>
            <p:ph sz="quarter" idx="4"/>
          </p:nvPr>
        </p:nvSpPr>
        <p:spPr/>
        <p:txBody>
          <a:bodyPr/>
          <a:lstStyle/>
          <a:p>
            <a:r>
              <a:rPr lang="en-US" sz="2000" dirty="0"/>
              <a:t>Own, operate, or manage 100 or less VOMS across all non-rail fixed route modes</a:t>
            </a:r>
          </a:p>
          <a:p>
            <a:r>
              <a:rPr lang="en-US" sz="2000" dirty="0"/>
              <a:t>Own, operate, or manage 100 or less VOMS in any one non-fixed route mode</a:t>
            </a:r>
          </a:p>
          <a:p>
            <a:r>
              <a:rPr lang="en-US" sz="2000" dirty="0"/>
              <a:t>Are a subrecipient under the 5311 Rural Area Formula Program</a:t>
            </a:r>
          </a:p>
          <a:p>
            <a:r>
              <a:rPr lang="en-US" sz="2000" dirty="0"/>
              <a:t>Are an American Indian tribe</a:t>
            </a:r>
          </a:p>
          <a:p>
            <a:endParaRPr lang="en-US" dirty="0"/>
          </a:p>
        </p:txBody>
      </p:sp>
      <p:sp>
        <p:nvSpPr>
          <p:cNvPr id="4" name="Slide Number Placeholder 3">
            <a:extLst>
              <a:ext uri="{FF2B5EF4-FFF2-40B4-BE49-F238E27FC236}">
                <a16:creationId xmlns:a16="http://schemas.microsoft.com/office/drawing/2014/main" id="{A300B577-6FB3-4008-9F1E-EB0216F488CE}"/>
              </a:ext>
            </a:extLst>
          </p:cNvPr>
          <p:cNvSpPr>
            <a:spLocks noGrp="1"/>
          </p:cNvSpPr>
          <p:nvPr>
            <p:ph type="sldNum" sz="quarter" idx="4294967295"/>
          </p:nvPr>
        </p:nvSpPr>
        <p:spPr>
          <a:xfrm>
            <a:off x="0" y="6492875"/>
            <a:ext cx="473075" cy="365125"/>
          </a:xfrm>
        </p:spPr>
        <p:txBody>
          <a:bodyPr/>
          <a:lstStyle/>
          <a:p>
            <a:pPr>
              <a:defRPr/>
            </a:pPr>
            <a:fld id="{EA0BD1BF-689B-4D89-8D75-2FEDE0C0747F}" type="slidenum">
              <a:rPr lang="en-US" smtClean="0"/>
              <a:pPr>
                <a:defRPr/>
              </a:pPr>
              <a:t>30</a:t>
            </a:fld>
            <a:endParaRPr lang="en-US" dirty="0"/>
          </a:p>
        </p:txBody>
      </p:sp>
    </p:spTree>
    <p:extLst>
      <p:ext uri="{BB962C8B-B14F-4D97-AF65-F5344CB8AC3E}">
        <p14:creationId xmlns:p14="http://schemas.microsoft.com/office/powerpoint/2010/main" val="1164974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7911B-A00A-47F1-A50B-1F9A9AC742FA}"/>
              </a:ext>
            </a:extLst>
          </p:cNvPr>
          <p:cNvSpPr>
            <a:spLocks noGrp="1"/>
          </p:cNvSpPr>
          <p:nvPr>
            <p:ph type="title"/>
          </p:nvPr>
        </p:nvSpPr>
        <p:spPr>
          <a:xfrm>
            <a:off x="457200" y="808038"/>
            <a:ext cx="8458200" cy="822325"/>
          </a:xfrm>
        </p:spPr>
        <p:txBody>
          <a:bodyPr/>
          <a:lstStyle/>
          <a:p>
            <a:r>
              <a:rPr lang="en-US" dirty="0"/>
              <a:t>Participants in a State TAM Plan	</a:t>
            </a:r>
          </a:p>
        </p:txBody>
      </p:sp>
      <p:sp>
        <p:nvSpPr>
          <p:cNvPr id="3" name="Content Placeholder 2">
            <a:extLst>
              <a:ext uri="{FF2B5EF4-FFF2-40B4-BE49-F238E27FC236}">
                <a16:creationId xmlns:a16="http://schemas.microsoft.com/office/drawing/2014/main" id="{BB61C23F-F248-4B0E-8EAC-67E518222417}"/>
              </a:ext>
            </a:extLst>
          </p:cNvPr>
          <p:cNvSpPr>
            <a:spLocks noGrp="1"/>
          </p:cNvSpPr>
          <p:nvPr>
            <p:ph idx="1"/>
          </p:nvPr>
        </p:nvSpPr>
        <p:spPr/>
        <p:txBody>
          <a:bodyPr/>
          <a:lstStyle/>
          <a:p>
            <a:r>
              <a:rPr lang="en-US" sz="2400" dirty="0"/>
              <a:t>Agencies must be Tier II in order to participate</a:t>
            </a:r>
          </a:p>
          <a:p>
            <a:r>
              <a:rPr lang="en-US" sz="2400" dirty="0"/>
              <a:t>May already report to NTD</a:t>
            </a:r>
          </a:p>
          <a:p>
            <a:pPr lvl="1"/>
            <a:r>
              <a:rPr lang="en-US" sz="2200" dirty="0"/>
              <a:t>Urban agencies – Will be become independent participants</a:t>
            </a:r>
          </a:p>
          <a:p>
            <a:pPr lvl="1"/>
            <a:r>
              <a:rPr lang="en-US" sz="2200" dirty="0"/>
              <a:t>Rural agencies – Will report as normal, state will complete the asset forms on their behalf (in most cases)</a:t>
            </a:r>
          </a:p>
          <a:p>
            <a:r>
              <a:rPr lang="en-US" sz="2400" dirty="0"/>
              <a:t>May be new to NTD </a:t>
            </a:r>
          </a:p>
          <a:p>
            <a:pPr lvl="1"/>
            <a:r>
              <a:rPr lang="en-US" sz="2200" dirty="0"/>
              <a:t>Managed participants</a:t>
            </a:r>
          </a:p>
          <a:p>
            <a:pPr lvl="1"/>
            <a:r>
              <a:rPr lang="en-US" sz="2200" dirty="0"/>
              <a:t>In most cases, the plan sponsor will report on their behalf</a:t>
            </a:r>
          </a:p>
          <a:p>
            <a:r>
              <a:rPr lang="en-US" sz="2400" dirty="0"/>
              <a:t>State DOT managed participant reports will be submitted along with your annual report package</a:t>
            </a:r>
            <a:endParaRPr lang="en-US" dirty="0"/>
          </a:p>
          <a:p>
            <a:endParaRPr lang="en-US" dirty="0"/>
          </a:p>
        </p:txBody>
      </p:sp>
      <p:sp>
        <p:nvSpPr>
          <p:cNvPr id="4" name="Slide Number Placeholder 3">
            <a:extLst>
              <a:ext uri="{FF2B5EF4-FFF2-40B4-BE49-F238E27FC236}">
                <a16:creationId xmlns:a16="http://schemas.microsoft.com/office/drawing/2014/main" id="{7F753F26-8958-4F20-961F-AEFD9FA8788A}"/>
              </a:ext>
            </a:extLst>
          </p:cNvPr>
          <p:cNvSpPr>
            <a:spLocks noGrp="1"/>
          </p:cNvSpPr>
          <p:nvPr>
            <p:ph type="sldNum" sz="quarter" idx="4"/>
          </p:nvPr>
        </p:nvSpPr>
        <p:spPr/>
        <p:txBody>
          <a:bodyPr/>
          <a:lstStyle/>
          <a:p>
            <a:fld id="{EA0BD1BF-689B-4D89-8D75-2FEDE0C0747F}" type="slidenum">
              <a:rPr lang="en-US" smtClean="0"/>
              <a:pPr/>
              <a:t>31</a:t>
            </a:fld>
            <a:endParaRPr lang="en-US" dirty="0"/>
          </a:p>
        </p:txBody>
      </p:sp>
    </p:spTree>
    <p:extLst>
      <p:ext uri="{BB962C8B-B14F-4D97-AF65-F5344CB8AC3E}">
        <p14:creationId xmlns:p14="http://schemas.microsoft.com/office/powerpoint/2010/main" val="4255894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a:xfrm>
            <a:off x="152400" y="4406900"/>
            <a:ext cx="8915399" cy="1362075"/>
          </a:xfrm>
        </p:spPr>
        <p:txBody>
          <a:bodyPr/>
          <a:lstStyle/>
          <a:p>
            <a:r>
              <a:rPr lang="en-US" sz="3600" i="1" dirty="0">
                <a:latin typeface="Calibri" panose="020F0502020204030204" pitchFamily="34" charset="0"/>
              </a:rPr>
              <a:t>interface review and user management</a:t>
            </a:r>
          </a:p>
        </p:txBody>
      </p:sp>
    </p:spTree>
    <p:extLst>
      <p:ext uri="{BB962C8B-B14F-4D97-AF65-F5344CB8AC3E}">
        <p14:creationId xmlns:p14="http://schemas.microsoft.com/office/powerpoint/2010/main" val="2250721248"/>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Link to the National Transit Database Website" title="National Transit Database Wesbite"/>
          <p:cNvSpPr>
            <a:spLocks noGrp="1"/>
          </p:cNvSpPr>
          <p:nvPr>
            <p:ph type="title"/>
          </p:nvPr>
        </p:nvSpPr>
        <p:spPr>
          <a:xfrm>
            <a:off x="457200" y="849238"/>
            <a:ext cx="8229600" cy="822325"/>
          </a:xfrm>
        </p:spPr>
        <p:txBody>
          <a:bodyPr>
            <a:normAutofit fontScale="90000"/>
          </a:bodyPr>
          <a:lstStyle/>
          <a:p>
            <a:r>
              <a:rPr lang="en-US" dirty="0"/>
              <a:t>NTD Home Page: </a:t>
            </a:r>
            <a:r>
              <a:rPr lang="en-US" dirty="0">
                <a:hlinkClick r:id="rId2"/>
              </a:rPr>
              <a:t>www.transit.dot.gov/ntd</a:t>
            </a:r>
            <a:endParaRPr lang="en-US" dirty="0"/>
          </a:p>
        </p:txBody>
      </p:sp>
      <p:pic>
        <p:nvPicPr>
          <p:cNvPr id="4" name="Picture 3" descr="This page shows where the data link to reporting login. " title="NTD Home Page"/>
          <p:cNvPicPr>
            <a:picLocks noChangeAspect="1"/>
          </p:cNvPicPr>
          <p:nvPr/>
        </p:nvPicPr>
        <p:blipFill>
          <a:blip r:embed="rId3"/>
          <a:stretch>
            <a:fillRect/>
          </a:stretch>
        </p:blipFill>
        <p:spPr>
          <a:xfrm>
            <a:off x="0" y="1828800"/>
            <a:ext cx="9048750" cy="4610100"/>
          </a:xfrm>
          <a:prstGeom prst="rect">
            <a:avLst/>
          </a:prstGeom>
        </p:spPr>
      </p:pic>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33</a:t>
            </a:fld>
            <a:endParaRPr lang="en-US" dirty="0"/>
          </a:p>
        </p:txBody>
      </p:sp>
    </p:spTree>
    <p:extLst>
      <p:ext uri="{BB962C8B-B14F-4D97-AF65-F5344CB8AC3E}">
        <p14:creationId xmlns:p14="http://schemas.microsoft.com/office/powerpoint/2010/main" val="662874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8"/>
            <a:ext cx="8229600" cy="822325"/>
          </a:xfrm>
        </p:spPr>
        <p:txBody>
          <a:bodyPr/>
          <a:lstStyle/>
          <a:p>
            <a:r>
              <a:rPr lang="en-US" dirty="0"/>
              <a:t>Interface Review - News</a:t>
            </a:r>
          </a:p>
        </p:txBody>
      </p:sp>
      <p:sp>
        <p:nvSpPr>
          <p:cNvPr id="7" name="Content Placeholder 2"/>
          <p:cNvSpPr>
            <a:spLocks noGrp="1"/>
          </p:cNvSpPr>
          <p:nvPr>
            <p:ph idx="1"/>
          </p:nvPr>
        </p:nvSpPr>
        <p:spPr>
          <a:xfrm>
            <a:off x="933746" y="5267334"/>
            <a:ext cx="7254324" cy="1280666"/>
          </a:xfrm>
        </p:spPr>
        <p:txBody>
          <a:bodyPr/>
          <a:lstStyle/>
          <a:p>
            <a:r>
              <a:rPr lang="en-US" sz="2200" dirty="0"/>
              <a:t>All users land on the News feed</a:t>
            </a:r>
          </a:p>
          <a:p>
            <a:r>
              <a:rPr lang="en-US" sz="2200" dirty="0"/>
              <a:t>Updates from NTD staff will display here</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34</a:t>
            </a:fld>
            <a:endParaRPr lang="en-US" dirty="0"/>
          </a:p>
        </p:txBody>
      </p:sp>
      <p:pic>
        <p:nvPicPr>
          <p:cNvPr id="6" name="Picture 5" descr="News section of the NTD Webpage">
            <a:extLst>
              <a:ext uri="{FF2B5EF4-FFF2-40B4-BE49-F238E27FC236}">
                <a16:creationId xmlns:a16="http://schemas.microsoft.com/office/drawing/2014/main" id="{4BE70F9C-FEEF-4ED4-B420-CF25462E9BDF}"/>
              </a:ext>
            </a:extLst>
          </p:cNvPr>
          <p:cNvPicPr>
            <a:picLocks noChangeAspect="1"/>
          </p:cNvPicPr>
          <p:nvPr/>
        </p:nvPicPr>
        <p:blipFill rotWithShape="1">
          <a:blip r:embed="rId3"/>
          <a:srcRect r="32336"/>
          <a:stretch/>
        </p:blipFill>
        <p:spPr>
          <a:xfrm>
            <a:off x="1246208" y="1684038"/>
            <a:ext cx="6629400" cy="3529621"/>
          </a:xfrm>
          <a:prstGeom prst="rect">
            <a:avLst/>
          </a:prstGeom>
          <a:ln>
            <a:solidFill>
              <a:schemeClr val="tx1"/>
            </a:solidFill>
          </a:ln>
        </p:spPr>
      </p:pic>
    </p:spTree>
    <p:extLst>
      <p:ext uri="{BB962C8B-B14F-4D97-AF65-F5344CB8AC3E}">
        <p14:creationId xmlns:p14="http://schemas.microsoft.com/office/powerpoint/2010/main" val="2348169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Tasks</a:t>
            </a:r>
          </a:p>
        </p:txBody>
      </p:sp>
      <p:sp>
        <p:nvSpPr>
          <p:cNvPr id="11" name="Content Placeholder 2"/>
          <p:cNvSpPr txBox="1">
            <a:spLocks/>
          </p:cNvSpPr>
          <p:nvPr/>
        </p:nvSpPr>
        <p:spPr>
          <a:xfrm>
            <a:off x="457199" y="5181600"/>
            <a:ext cx="8516451" cy="1114940"/>
          </a:xfrm>
          <a:prstGeom prst="rect">
            <a:avLst/>
          </a:prstGeom>
        </p:spPr>
        <p:txBody>
          <a:bodyPr/>
          <a:lstStyle>
            <a:lvl1pPr marL="342900" indent="-342900" algn="l" rtl="0" eaLnBrk="1" fontAlgn="base" hangingPunct="1">
              <a:spcBef>
                <a:spcPts val="300"/>
              </a:spcBef>
              <a:spcAft>
                <a:spcPts val="300"/>
              </a:spcAft>
              <a:buChar char="•"/>
              <a:defRPr sz="2800">
                <a:solidFill>
                  <a:schemeClr val="tx1"/>
                </a:solidFill>
                <a:latin typeface="+mn-lt"/>
                <a:ea typeface="ＭＳ Ｐゴシック" pitchFamily="25" charset="-128"/>
                <a:cs typeface="+mn-cs"/>
              </a:defRPr>
            </a:lvl1pPr>
            <a:lvl2pPr marL="798513" indent="-341313" algn="l" rtl="0" eaLnBrk="1" fontAlgn="base" hangingPunct="1">
              <a:spcBef>
                <a:spcPts val="300"/>
              </a:spcBef>
              <a:spcAft>
                <a:spcPts val="300"/>
              </a:spcAft>
              <a:buSzPct val="85000"/>
              <a:buFont typeface="Wingdings" pitchFamily="25" charset="2"/>
              <a:buChar char="Ø"/>
              <a:defRPr sz="2600">
                <a:solidFill>
                  <a:schemeClr val="tx1"/>
                </a:solidFill>
                <a:latin typeface="+mn-lt"/>
                <a:ea typeface="ＭＳ Ｐゴシック" pitchFamily="25" charset="-128"/>
              </a:defRPr>
            </a:lvl2pPr>
            <a:lvl3pPr marL="1204913" indent="-290513" algn="l" rtl="0" eaLnBrk="1" fontAlgn="base" hangingPunct="1">
              <a:spcBef>
                <a:spcPts val="300"/>
              </a:spcBef>
              <a:spcAft>
                <a:spcPts val="300"/>
              </a:spcAft>
              <a:buSzPct val="100000"/>
              <a:buChar char="•"/>
              <a:defRPr sz="2400">
                <a:solidFill>
                  <a:schemeClr val="tx1"/>
                </a:solidFill>
                <a:latin typeface="+mn-lt"/>
                <a:ea typeface="ＭＳ Ｐゴシック" pitchFamily="25" charset="-128"/>
              </a:defRPr>
            </a:lvl3pPr>
            <a:lvl4pPr marL="1600200" indent="-228600" algn="l" rtl="0" eaLnBrk="1" fontAlgn="base" hangingPunct="1">
              <a:spcBef>
                <a:spcPts val="300"/>
              </a:spcBef>
              <a:spcAft>
                <a:spcPts val="30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spcBef>
                <a:spcPts val="300"/>
              </a:spcBef>
              <a:spcAft>
                <a:spcPts val="300"/>
              </a:spcAft>
              <a:buSzPct val="60000"/>
              <a:buChar char="o"/>
              <a:defRPr sz="2000">
                <a:solidFill>
                  <a:schemeClr val="tx1"/>
                </a:solidFill>
                <a:latin typeface="+mn-lt"/>
                <a:ea typeface="ＭＳ Ｐゴシック" pitchFamily="25" charset="-128"/>
              </a:defRPr>
            </a:lvl5pPr>
            <a:lvl6pPr marL="2514600" indent="-228600" algn="l" rtl="0" eaLnBrk="1" fontAlgn="base" hangingPunct="1">
              <a:lnSpc>
                <a:spcPct val="95000"/>
              </a:lnSpc>
              <a:spcBef>
                <a:spcPct val="25000"/>
              </a:spcBef>
              <a:spcAft>
                <a:spcPct val="25000"/>
              </a:spcAft>
              <a:buSzPct val="60000"/>
              <a:buChar char="o"/>
              <a:defRPr sz="2000">
                <a:solidFill>
                  <a:schemeClr val="tx1"/>
                </a:solidFill>
                <a:latin typeface="+mn-lt"/>
              </a:defRPr>
            </a:lvl6pPr>
            <a:lvl7pPr marL="2971800" indent="-228600" algn="l" rtl="0" eaLnBrk="1" fontAlgn="base" hangingPunct="1">
              <a:lnSpc>
                <a:spcPct val="95000"/>
              </a:lnSpc>
              <a:spcBef>
                <a:spcPct val="25000"/>
              </a:spcBef>
              <a:spcAft>
                <a:spcPct val="25000"/>
              </a:spcAft>
              <a:buSzPct val="60000"/>
              <a:buChar char="o"/>
              <a:defRPr sz="2000">
                <a:solidFill>
                  <a:schemeClr val="tx1"/>
                </a:solidFill>
                <a:latin typeface="+mn-lt"/>
              </a:defRPr>
            </a:lvl7pPr>
            <a:lvl8pPr marL="3429000" indent="-228600" algn="l" rtl="0" eaLnBrk="1" fontAlgn="base" hangingPunct="1">
              <a:lnSpc>
                <a:spcPct val="95000"/>
              </a:lnSpc>
              <a:spcBef>
                <a:spcPct val="25000"/>
              </a:spcBef>
              <a:spcAft>
                <a:spcPct val="25000"/>
              </a:spcAft>
              <a:buSzPct val="60000"/>
              <a:buChar char="o"/>
              <a:defRPr sz="2000">
                <a:solidFill>
                  <a:schemeClr val="tx1"/>
                </a:solidFill>
                <a:latin typeface="+mn-lt"/>
              </a:defRPr>
            </a:lvl8pPr>
            <a:lvl9pPr marL="3886200" indent="-228600" algn="l" rtl="0" eaLnBrk="1" fontAlgn="base" hangingPunct="1">
              <a:lnSpc>
                <a:spcPct val="95000"/>
              </a:lnSpc>
              <a:spcBef>
                <a:spcPct val="25000"/>
              </a:spcBef>
              <a:spcAft>
                <a:spcPct val="25000"/>
              </a:spcAft>
              <a:buSzPct val="60000"/>
              <a:buChar char="o"/>
              <a:defRPr sz="2000">
                <a:solidFill>
                  <a:schemeClr val="tx1"/>
                </a:solidFill>
                <a:latin typeface="+mn-lt"/>
              </a:defRPr>
            </a:lvl9pPr>
          </a:lstStyle>
          <a:p>
            <a:r>
              <a:rPr lang="en-US" sz="2200" kern="0" dirty="0"/>
              <a:t>Tasks are assigned to CEOs, CEO delegates, and NTD Contacts</a:t>
            </a:r>
          </a:p>
          <a:p>
            <a:r>
              <a:rPr lang="en-US" sz="2200" kern="0" dirty="0"/>
              <a:t>Typically prompted by incomplete/unsaved forms</a:t>
            </a:r>
          </a:p>
        </p:txBody>
      </p:sp>
      <p:sp>
        <p:nvSpPr>
          <p:cNvPr id="3" name="Slide Number Placeholder 2"/>
          <p:cNvSpPr>
            <a:spLocks noGrp="1"/>
          </p:cNvSpPr>
          <p:nvPr>
            <p:ph type="sldNum" sz="quarter" idx="4"/>
          </p:nvPr>
        </p:nvSpPr>
        <p:spPr/>
        <p:txBody>
          <a:bodyPr/>
          <a:lstStyle/>
          <a:p>
            <a:pPr>
              <a:defRPr/>
            </a:pPr>
            <a:fld id="{EA0BD1BF-689B-4D89-8D75-2FEDE0C0747F}" type="slidenum">
              <a:rPr lang="en-US" smtClean="0"/>
              <a:pPr>
                <a:defRPr/>
              </a:pPr>
              <a:t>35</a:t>
            </a:fld>
            <a:endParaRPr lang="en-US" dirty="0"/>
          </a:p>
        </p:txBody>
      </p:sp>
      <p:pic>
        <p:nvPicPr>
          <p:cNvPr id="4" name="Picture 3" descr="Task section of the NTD Reporting System">
            <a:extLst>
              <a:ext uri="{FF2B5EF4-FFF2-40B4-BE49-F238E27FC236}">
                <a16:creationId xmlns:a16="http://schemas.microsoft.com/office/drawing/2014/main" id="{547AEB95-A5FC-4291-B36E-2A201C28406B}"/>
              </a:ext>
            </a:extLst>
          </p:cNvPr>
          <p:cNvPicPr>
            <a:picLocks noChangeAspect="1"/>
          </p:cNvPicPr>
          <p:nvPr/>
        </p:nvPicPr>
        <p:blipFill rotWithShape="1">
          <a:blip r:embed="rId2"/>
          <a:srcRect r="18369"/>
          <a:stretch/>
        </p:blipFill>
        <p:spPr>
          <a:xfrm>
            <a:off x="847077" y="1727086"/>
            <a:ext cx="7449845" cy="3274953"/>
          </a:xfrm>
          <a:prstGeom prst="rect">
            <a:avLst/>
          </a:prstGeom>
          <a:ln>
            <a:solidFill>
              <a:schemeClr val="tx1"/>
            </a:solidFill>
          </a:ln>
        </p:spPr>
      </p:pic>
    </p:spTree>
    <p:extLst>
      <p:ext uri="{BB962C8B-B14F-4D97-AF65-F5344CB8AC3E}">
        <p14:creationId xmlns:p14="http://schemas.microsoft.com/office/powerpoint/2010/main" val="1708403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Records</a:t>
            </a:r>
          </a:p>
        </p:txBody>
      </p:sp>
      <p:sp>
        <p:nvSpPr>
          <p:cNvPr id="8" name="Content Placeholder 2"/>
          <p:cNvSpPr txBox="1">
            <a:spLocks/>
          </p:cNvSpPr>
          <p:nvPr/>
        </p:nvSpPr>
        <p:spPr>
          <a:xfrm>
            <a:off x="342900" y="4800600"/>
            <a:ext cx="8458200" cy="1371600"/>
          </a:xfrm>
          <a:prstGeom prst="rect">
            <a:avLst/>
          </a:prstGeom>
        </p:spPr>
        <p:txBody>
          <a:bodyPr/>
          <a:lstStyle>
            <a:lvl1pPr marL="342900" indent="-342900" algn="l" rtl="0" eaLnBrk="1" fontAlgn="base" hangingPunct="1">
              <a:spcBef>
                <a:spcPts val="300"/>
              </a:spcBef>
              <a:spcAft>
                <a:spcPts val="300"/>
              </a:spcAft>
              <a:buChar char="•"/>
              <a:defRPr sz="2800">
                <a:solidFill>
                  <a:schemeClr val="tx1"/>
                </a:solidFill>
                <a:latin typeface="+mn-lt"/>
                <a:ea typeface="ＭＳ Ｐゴシック" pitchFamily="25" charset="-128"/>
                <a:cs typeface="+mn-cs"/>
              </a:defRPr>
            </a:lvl1pPr>
            <a:lvl2pPr marL="798513" indent="-341313" algn="l" rtl="0" eaLnBrk="1" fontAlgn="base" hangingPunct="1">
              <a:spcBef>
                <a:spcPts val="300"/>
              </a:spcBef>
              <a:spcAft>
                <a:spcPts val="300"/>
              </a:spcAft>
              <a:buSzPct val="85000"/>
              <a:buFont typeface="Wingdings" pitchFamily="25" charset="2"/>
              <a:buChar char="Ø"/>
              <a:defRPr sz="2600">
                <a:solidFill>
                  <a:schemeClr val="tx1"/>
                </a:solidFill>
                <a:latin typeface="+mn-lt"/>
                <a:ea typeface="ＭＳ Ｐゴシック" pitchFamily="25" charset="-128"/>
              </a:defRPr>
            </a:lvl2pPr>
            <a:lvl3pPr marL="1204913" indent="-290513" algn="l" rtl="0" eaLnBrk="1" fontAlgn="base" hangingPunct="1">
              <a:spcBef>
                <a:spcPts val="300"/>
              </a:spcBef>
              <a:spcAft>
                <a:spcPts val="300"/>
              </a:spcAft>
              <a:buSzPct val="100000"/>
              <a:buChar char="•"/>
              <a:defRPr sz="2400">
                <a:solidFill>
                  <a:schemeClr val="tx1"/>
                </a:solidFill>
                <a:latin typeface="+mn-lt"/>
                <a:ea typeface="ＭＳ Ｐゴシック" pitchFamily="25" charset="-128"/>
              </a:defRPr>
            </a:lvl3pPr>
            <a:lvl4pPr marL="1600200" indent="-228600" algn="l" rtl="0" eaLnBrk="1" fontAlgn="base" hangingPunct="1">
              <a:spcBef>
                <a:spcPts val="300"/>
              </a:spcBef>
              <a:spcAft>
                <a:spcPts val="30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spcBef>
                <a:spcPts val="300"/>
              </a:spcBef>
              <a:spcAft>
                <a:spcPts val="300"/>
              </a:spcAft>
              <a:buSzPct val="60000"/>
              <a:buChar char="o"/>
              <a:defRPr sz="2000">
                <a:solidFill>
                  <a:schemeClr val="tx1"/>
                </a:solidFill>
                <a:latin typeface="+mn-lt"/>
                <a:ea typeface="ＭＳ Ｐゴシック" pitchFamily="25" charset="-128"/>
              </a:defRPr>
            </a:lvl5pPr>
            <a:lvl6pPr marL="2514600" indent="-228600" algn="l" rtl="0" eaLnBrk="1" fontAlgn="base" hangingPunct="1">
              <a:lnSpc>
                <a:spcPct val="95000"/>
              </a:lnSpc>
              <a:spcBef>
                <a:spcPct val="25000"/>
              </a:spcBef>
              <a:spcAft>
                <a:spcPct val="25000"/>
              </a:spcAft>
              <a:buSzPct val="60000"/>
              <a:buChar char="o"/>
              <a:defRPr sz="2000">
                <a:solidFill>
                  <a:schemeClr val="tx1"/>
                </a:solidFill>
                <a:latin typeface="+mn-lt"/>
              </a:defRPr>
            </a:lvl6pPr>
            <a:lvl7pPr marL="2971800" indent="-228600" algn="l" rtl="0" eaLnBrk="1" fontAlgn="base" hangingPunct="1">
              <a:lnSpc>
                <a:spcPct val="95000"/>
              </a:lnSpc>
              <a:spcBef>
                <a:spcPct val="25000"/>
              </a:spcBef>
              <a:spcAft>
                <a:spcPct val="25000"/>
              </a:spcAft>
              <a:buSzPct val="60000"/>
              <a:buChar char="o"/>
              <a:defRPr sz="2000">
                <a:solidFill>
                  <a:schemeClr val="tx1"/>
                </a:solidFill>
                <a:latin typeface="+mn-lt"/>
              </a:defRPr>
            </a:lvl7pPr>
            <a:lvl8pPr marL="3429000" indent="-228600" algn="l" rtl="0" eaLnBrk="1" fontAlgn="base" hangingPunct="1">
              <a:lnSpc>
                <a:spcPct val="95000"/>
              </a:lnSpc>
              <a:spcBef>
                <a:spcPct val="25000"/>
              </a:spcBef>
              <a:spcAft>
                <a:spcPct val="25000"/>
              </a:spcAft>
              <a:buSzPct val="60000"/>
              <a:buChar char="o"/>
              <a:defRPr sz="2000">
                <a:solidFill>
                  <a:schemeClr val="tx1"/>
                </a:solidFill>
                <a:latin typeface="+mn-lt"/>
              </a:defRPr>
            </a:lvl8pPr>
            <a:lvl9pPr marL="3886200" indent="-228600" algn="l" rtl="0" eaLnBrk="1" fontAlgn="base" hangingPunct="1">
              <a:lnSpc>
                <a:spcPct val="95000"/>
              </a:lnSpc>
              <a:spcBef>
                <a:spcPct val="25000"/>
              </a:spcBef>
              <a:spcAft>
                <a:spcPct val="25000"/>
              </a:spcAft>
              <a:buSzPct val="60000"/>
              <a:buChar char="o"/>
              <a:defRPr sz="2000">
                <a:solidFill>
                  <a:schemeClr val="tx1"/>
                </a:solidFill>
                <a:latin typeface="+mn-lt"/>
              </a:defRPr>
            </a:lvl9pPr>
          </a:lstStyle>
          <a:p>
            <a:r>
              <a:rPr lang="en-US" kern="0" dirty="0"/>
              <a:t>Agency reporting forms and profile information are accessed through “Records”</a:t>
            </a:r>
          </a:p>
        </p:txBody>
      </p:sp>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36</a:t>
            </a:fld>
            <a:endParaRPr lang="en-US" dirty="0"/>
          </a:p>
        </p:txBody>
      </p:sp>
      <p:pic>
        <p:nvPicPr>
          <p:cNvPr id="3" name="Picture 2" descr="Records page of the NTD system website.">
            <a:extLst>
              <a:ext uri="{FF2B5EF4-FFF2-40B4-BE49-F238E27FC236}">
                <a16:creationId xmlns:a16="http://schemas.microsoft.com/office/drawing/2014/main" id="{AEB92C90-96A5-4F44-A15E-20F3BBDB6AB9}"/>
              </a:ext>
            </a:extLst>
          </p:cNvPr>
          <p:cNvPicPr>
            <a:picLocks noChangeAspect="1"/>
          </p:cNvPicPr>
          <p:nvPr/>
        </p:nvPicPr>
        <p:blipFill rotWithShape="1">
          <a:blip r:embed="rId2"/>
          <a:srcRect r="45738"/>
          <a:stretch/>
        </p:blipFill>
        <p:spPr>
          <a:xfrm>
            <a:off x="1790700" y="1775750"/>
            <a:ext cx="5562600" cy="2879462"/>
          </a:xfrm>
          <a:prstGeom prst="rect">
            <a:avLst/>
          </a:prstGeom>
          <a:ln>
            <a:solidFill>
              <a:schemeClr val="tx1"/>
            </a:solidFill>
          </a:ln>
        </p:spPr>
      </p:pic>
    </p:spTree>
    <p:extLst>
      <p:ext uri="{BB962C8B-B14F-4D97-AF65-F5344CB8AC3E}">
        <p14:creationId xmlns:p14="http://schemas.microsoft.com/office/powerpoint/2010/main" val="898926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9AA4-37E8-4726-9720-F3B33B995032}"/>
              </a:ext>
            </a:extLst>
          </p:cNvPr>
          <p:cNvSpPr>
            <a:spLocks noGrp="1"/>
          </p:cNvSpPr>
          <p:nvPr>
            <p:ph type="title"/>
          </p:nvPr>
        </p:nvSpPr>
        <p:spPr/>
        <p:txBody>
          <a:bodyPr/>
          <a:lstStyle/>
          <a:p>
            <a:r>
              <a:rPr lang="en-US" dirty="0"/>
              <a:t>Reporter Profiles</a:t>
            </a:r>
          </a:p>
        </p:txBody>
      </p:sp>
      <p:sp>
        <p:nvSpPr>
          <p:cNvPr id="4" name="Slide Number Placeholder 3">
            <a:extLst>
              <a:ext uri="{FF2B5EF4-FFF2-40B4-BE49-F238E27FC236}">
                <a16:creationId xmlns:a16="http://schemas.microsoft.com/office/drawing/2014/main" id="{E4AAECE3-4986-437A-A0DC-362F01AACB7B}"/>
              </a:ext>
            </a:extLst>
          </p:cNvPr>
          <p:cNvSpPr>
            <a:spLocks noGrp="1"/>
          </p:cNvSpPr>
          <p:nvPr>
            <p:ph type="sldNum" sz="quarter" idx="4"/>
          </p:nvPr>
        </p:nvSpPr>
        <p:spPr/>
        <p:txBody>
          <a:bodyPr/>
          <a:lstStyle/>
          <a:p>
            <a:pPr>
              <a:defRPr/>
            </a:pPr>
            <a:fld id="{EA0BD1BF-689B-4D89-8D75-2FEDE0C0747F}" type="slidenum">
              <a:rPr lang="en-US" smtClean="0"/>
              <a:pPr>
                <a:defRPr/>
              </a:pPr>
              <a:t>37</a:t>
            </a:fld>
            <a:endParaRPr lang="en-US" dirty="0"/>
          </a:p>
        </p:txBody>
      </p:sp>
      <p:sp>
        <p:nvSpPr>
          <p:cNvPr id="3" name="Rectangle 2">
            <a:extLst>
              <a:ext uri="{FF2B5EF4-FFF2-40B4-BE49-F238E27FC236}">
                <a16:creationId xmlns:a16="http://schemas.microsoft.com/office/drawing/2014/main" id="{AA018B47-08D0-4B2C-97EC-597410FD55C0}"/>
              </a:ext>
            </a:extLst>
          </p:cNvPr>
          <p:cNvSpPr/>
          <p:nvPr/>
        </p:nvSpPr>
        <p:spPr>
          <a:xfrm>
            <a:off x="381000" y="5162992"/>
            <a:ext cx="8686800" cy="1200329"/>
          </a:xfrm>
          <a:prstGeom prst="rect">
            <a:avLst/>
          </a:prstGeom>
        </p:spPr>
        <p:txBody>
          <a:bodyPr wrap="square">
            <a:spAutoFit/>
          </a:bodyPr>
          <a:lstStyle/>
          <a:p>
            <a:r>
              <a:rPr lang="en-US" dirty="0"/>
              <a:t>These forms contain data that normally doesn’t change from year to year:</a:t>
            </a:r>
          </a:p>
          <a:p>
            <a:pPr marL="742950" lvl="1" indent="-285750">
              <a:buFont typeface="Arial" panose="020B0604020202020204" pitchFamily="34" charset="0"/>
              <a:buChar char="•"/>
            </a:pPr>
            <a:r>
              <a:rPr lang="en-US" dirty="0"/>
              <a:t>Basic Information (P-10)</a:t>
            </a:r>
          </a:p>
          <a:p>
            <a:pPr marL="742950" lvl="1" indent="-285750">
              <a:buFont typeface="Arial" panose="020B0604020202020204" pitchFamily="34" charset="0"/>
              <a:buChar char="•"/>
            </a:pPr>
            <a:r>
              <a:rPr lang="en-US" dirty="0"/>
              <a:t>Reporter Modes (P-20)</a:t>
            </a:r>
          </a:p>
          <a:p>
            <a:pPr marL="742950" lvl="1" indent="-285750">
              <a:buFont typeface="Arial" panose="020B0604020202020204" pitchFamily="34" charset="0"/>
              <a:buChar char="•"/>
            </a:pPr>
            <a:r>
              <a:rPr lang="en-US" dirty="0"/>
              <a:t>Report Users (P-30)</a:t>
            </a:r>
          </a:p>
        </p:txBody>
      </p:sp>
      <p:pic>
        <p:nvPicPr>
          <p:cNvPr id="6" name="Picture 5" descr="Reporter profiles page with an arrow pointed at Related Actions">
            <a:extLst>
              <a:ext uri="{FF2B5EF4-FFF2-40B4-BE49-F238E27FC236}">
                <a16:creationId xmlns:a16="http://schemas.microsoft.com/office/drawing/2014/main" id="{4231E9F2-AB4C-4771-9BA8-4BECA4EF1627}"/>
              </a:ext>
            </a:extLst>
          </p:cNvPr>
          <p:cNvPicPr>
            <a:picLocks noChangeAspect="1"/>
          </p:cNvPicPr>
          <p:nvPr/>
        </p:nvPicPr>
        <p:blipFill>
          <a:blip r:embed="rId3"/>
          <a:stretch>
            <a:fillRect/>
          </a:stretch>
        </p:blipFill>
        <p:spPr>
          <a:xfrm>
            <a:off x="1096107" y="1595496"/>
            <a:ext cx="6523893" cy="3567496"/>
          </a:xfrm>
          <a:prstGeom prst="rect">
            <a:avLst/>
          </a:prstGeom>
          <a:ln>
            <a:solidFill>
              <a:schemeClr val="tx1"/>
            </a:solidFill>
          </a:ln>
        </p:spPr>
      </p:pic>
    </p:spTree>
    <p:extLst>
      <p:ext uri="{BB962C8B-B14F-4D97-AF65-F5344CB8AC3E}">
        <p14:creationId xmlns:p14="http://schemas.microsoft.com/office/powerpoint/2010/main" val="953330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8"/>
            <a:ext cx="8610600" cy="822325"/>
          </a:xfrm>
        </p:spPr>
        <p:txBody>
          <a:bodyPr/>
          <a:lstStyle/>
          <a:p>
            <a:r>
              <a:rPr lang="en-US" sz="3300" dirty="0"/>
              <a:t>Reporter Profile – E-File and Form Library</a:t>
            </a:r>
          </a:p>
        </p:txBody>
      </p:sp>
      <p:sp>
        <p:nvSpPr>
          <p:cNvPr id="3" name="Content Placeholder 2"/>
          <p:cNvSpPr>
            <a:spLocks noGrp="1"/>
          </p:cNvSpPr>
          <p:nvPr>
            <p:ph idx="1"/>
          </p:nvPr>
        </p:nvSpPr>
        <p:spPr>
          <a:xfrm>
            <a:off x="251723" y="4928034"/>
            <a:ext cx="8480496" cy="1701366"/>
          </a:xfrm>
        </p:spPr>
        <p:txBody>
          <a:bodyPr/>
          <a:lstStyle/>
          <a:p>
            <a:r>
              <a:rPr lang="en-US" sz="2400" dirty="0"/>
              <a:t>E-File Library - Filter through communications</a:t>
            </a:r>
          </a:p>
          <a:p>
            <a:r>
              <a:rPr lang="en-US" sz="2400" dirty="0"/>
              <a:t>Form Library - Search for data from previous years or revisions</a:t>
            </a:r>
          </a:p>
          <a:p>
            <a:pPr marL="457200" lvl="1" indent="0">
              <a:buNone/>
            </a:pPr>
            <a:endParaRPr lang="en-US" dirty="0"/>
          </a:p>
          <a:p>
            <a:pPr lvl="1">
              <a:buFont typeface="Wingdings" panose="05000000000000000000" pitchFamily="2" charset="2"/>
              <a:buChar char="Ø"/>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38</a:t>
            </a:fld>
            <a:endParaRPr lang="en-US" dirty="0"/>
          </a:p>
        </p:txBody>
      </p:sp>
      <p:pic>
        <p:nvPicPr>
          <p:cNvPr id="6" name="Picture 5" descr="Profile and Efile library ">
            <a:extLst>
              <a:ext uri="{FF2B5EF4-FFF2-40B4-BE49-F238E27FC236}">
                <a16:creationId xmlns:a16="http://schemas.microsoft.com/office/drawing/2014/main" id="{9469CDE4-8D31-41C5-ABA7-B92E5731C6D9}"/>
              </a:ext>
            </a:extLst>
          </p:cNvPr>
          <p:cNvPicPr>
            <a:picLocks noChangeAspect="1"/>
          </p:cNvPicPr>
          <p:nvPr/>
        </p:nvPicPr>
        <p:blipFill>
          <a:blip r:embed="rId3"/>
          <a:stretch>
            <a:fillRect/>
          </a:stretch>
        </p:blipFill>
        <p:spPr>
          <a:xfrm>
            <a:off x="411781" y="1630363"/>
            <a:ext cx="8320438" cy="3079391"/>
          </a:xfrm>
          <a:prstGeom prst="rect">
            <a:avLst/>
          </a:prstGeom>
          <a:ln>
            <a:solidFill>
              <a:schemeClr val="tx1"/>
            </a:solidFill>
          </a:ln>
        </p:spPr>
      </p:pic>
    </p:spTree>
    <p:extLst>
      <p:ext uri="{BB962C8B-B14F-4D97-AF65-F5344CB8AC3E}">
        <p14:creationId xmlns:p14="http://schemas.microsoft.com/office/powerpoint/2010/main" val="3841734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81CF-E07D-4413-9B2E-9B49E2168791}"/>
              </a:ext>
            </a:extLst>
          </p:cNvPr>
          <p:cNvSpPr>
            <a:spLocks noGrp="1"/>
          </p:cNvSpPr>
          <p:nvPr>
            <p:ph type="title"/>
          </p:nvPr>
        </p:nvSpPr>
        <p:spPr/>
        <p:txBody>
          <a:bodyPr/>
          <a:lstStyle/>
          <a:p>
            <a:r>
              <a:rPr lang="en-US" dirty="0"/>
              <a:t>Reporter Profiles</a:t>
            </a:r>
          </a:p>
        </p:txBody>
      </p:sp>
      <p:pic>
        <p:nvPicPr>
          <p:cNvPr id="5" name="Content Placeholder 4" descr="Reporter Profiles page after clicking on related actions.">
            <a:extLst>
              <a:ext uri="{FF2B5EF4-FFF2-40B4-BE49-F238E27FC236}">
                <a16:creationId xmlns:a16="http://schemas.microsoft.com/office/drawing/2014/main" id="{92E54100-000B-4A03-AD68-7EE6DFE3FDE0}"/>
              </a:ext>
            </a:extLst>
          </p:cNvPr>
          <p:cNvPicPr>
            <a:picLocks noGrp="1" noChangeAspect="1"/>
          </p:cNvPicPr>
          <p:nvPr>
            <p:ph idx="1"/>
          </p:nvPr>
        </p:nvPicPr>
        <p:blipFill>
          <a:blip r:embed="rId2"/>
          <a:stretch>
            <a:fillRect/>
          </a:stretch>
        </p:blipFill>
        <p:spPr>
          <a:xfrm>
            <a:off x="381000" y="1668752"/>
            <a:ext cx="8382000" cy="2823585"/>
          </a:xfrm>
          <a:prstGeom prst="rect">
            <a:avLst/>
          </a:prstGeom>
          <a:ln>
            <a:solidFill>
              <a:schemeClr val="tx1"/>
            </a:solidFill>
          </a:ln>
        </p:spPr>
      </p:pic>
      <p:sp>
        <p:nvSpPr>
          <p:cNvPr id="4" name="Slide Number Placeholder 3">
            <a:extLst>
              <a:ext uri="{FF2B5EF4-FFF2-40B4-BE49-F238E27FC236}">
                <a16:creationId xmlns:a16="http://schemas.microsoft.com/office/drawing/2014/main" id="{2C58B756-C334-41C6-8EBE-B2102006BCC2}"/>
              </a:ext>
            </a:extLst>
          </p:cNvPr>
          <p:cNvSpPr>
            <a:spLocks noGrp="1"/>
          </p:cNvSpPr>
          <p:nvPr>
            <p:ph type="sldNum" sz="quarter" idx="4"/>
          </p:nvPr>
        </p:nvSpPr>
        <p:spPr/>
        <p:txBody>
          <a:bodyPr/>
          <a:lstStyle/>
          <a:p>
            <a:pPr>
              <a:defRPr/>
            </a:pPr>
            <a:fld id="{EA0BD1BF-689B-4D89-8D75-2FEDE0C0747F}" type="slidenum">
              <a:rPr lang="en-US" smtClean="0"/>
              <a:pPr>
                <a:defRPr/>
              </a:pPr>
              <a:t>39</a:t>
            </a:fld>
            <a:endParaRPr lang="en-US" dirty="0"/>
          </a:p>
        </p:txBody>
      </p:sp>
      <p:sp>
        <p:nvSpPr>
          <p:cNvPr id="6" name="TextBox 5">
            <a:extLst>
              <a:ext uri="{FF2B5EF4-FFF2-40B4-BE49-F238E27FC236}">
                <a16:creationId xmlns:a16="http://schemas.microsoft.com/office/drawing/2014/main" id="{C78E3E56-2B06-44B2-8180-B7013C5A4944}"/>
              </a:ext>
            </a:extLst>
          </p:cNvPr>
          <p:cNvSpPr txBox="1"/>
          <p:nvPr/>
        </p:nvSpPr>
        <p:spPr>
          <a:xfrm>
            <a:off x="381000" y="4530726"/>
            <a:ext cx="8061434" cy="1692771"/>
          </a:xfrm>
          <a:prstGeom prst="rect">
            <a:avLst/>
          </a:prstGeom>
          <a:noFill/>
        </p:spPr>
        <p:txBody>
          <a:bodyPr wrap="square" rtlCol="0">
            <a:spAutoFit/>
          </a:bodyPr>
          <a:lstStyle/>
          <a:p>
            <a:r>
              <a:rPr lang="en-US" sz="2600" dirty="0"/>
              <a:t>Related Actions </a:t>
            </a:r>
          </a:p>
          <a:p>
            <a:pPr marL="742950" lvl="1" indent="-285750">
              <a:buFont typeface="Wingdings" panose="05000000000000000000" pitchFamily="2" charset="2"/>
              <a:buChar char="Ø"/>
            </a:pPr>
            <a:r>
              <a:rPr lang="en-US" sz="2600" dirty="0"/>
              <a:t>View and Manage Profile Forms</a:t>
            </a:r>
          </a:p>
          <a:p>
            <a:pPr marL="742950" lvl="1" indent="-285750">
              <a:buFont typeface="Wingdings" panose="05000000000000000000" pitchFamily="2" charset="2"/>
              <a:buChar char="Ø"/>
            </a:pPr>
            <a:r>
              <a:rPr lang="en-US" sz="2600" dirty="0"/>
              <a:t>Print Annual Package</a:t>
            </a:r>
          </a:p>
          <a:p>
            <a:pPr marL="742950" lvl="1" indent="-285750">
              <a:buFont typeface="Wingdings" panose="05000000000000000000" pitchFamily="2" charset="2"/>
              <a:buChar char="Ø"/>
            </a:pPr>
            <a:r>
              <a:rPr lang="en-US" sz="2600" dirty="0"/>
              <a:t>Manage Transit Asset Sponsor</a:t>
            </a:r>
          </a:p>
        </p:txBody>
      </p:sp>
    </p:spTree>
    <p:extLst>
      <p:ext uri="{BB962C8B-B14F-4D97-AF65-F5344CB8AC3E}">
        <p14:creationId xmlns:p14="http://schemas.microsoft.com/office/powerpoint/2010/main" val="348528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NTD Overview</a:t>
            </a:r>
          </a:p>
          <a:p>
            <a:r>
              <a:rPr lang="en-US" dirty="0"/>
              <a:t>2018 Changes and Clarifications</a:t>
            </a:r>
          </a:p>
          <a:p>
            <a:r>
              <a:rPr lang="en-US" dirty="0"/>
              <a:t>Interface Review and Account Management</a:t>
            </a:r>
          </a:p>
          <a:p>
            <a:r>
              <a:rPr lang="en-US" dirty="0"/>
              <a:t>Report Year Kickoff</a:t>
            </a:r>
          </a:p>
          <a:p>
            <a:r>
              <a:rPr lang="en-US" dirty="0"/>
              <a:t>Completing the 2018 Annual Report</a:t>
            </a:r>
          </a:p>
          <a:p>
            <a:r>
              <a:rPr lang="en-US" dirty="0"/>
              <a:t>Reporting Issues</a:t>
            </a:r>
          </a:p>
          <a:p>
            <a:r>
              <a:rPr lang="en-US" dirty="0"/>
              <a:t>Report Submission</a:t>
            </a:r>
          </a:p>
          <a:p>
            <a:r>
              <a:rPr lang="en-US" dirty="0"/>
              <a:t>Closeout Process</a:t>
            </a:r>
          </a:p>
          <a:p>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4</a:t>
            </a:fld>
            <a:endParaRPr lang="en-US" dirty="0"/>
          </a:p>
        </p:txBody>
      </p:sp>
    </p:spTree>
    <p:extLst>
      <p:ext uri="{BB962C8B-B14F-4D97-AF65-F5344CB8AC3E}">
        <p14:creationId xmlns:p14="http://schemas.microsoft.com/office/powerpoint/2010/main" val="759825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Manager</a:t>
            </a:r>
          </a:p>
        </p:txBody>
      </p:sp>
      <p:sp>
        <p:nvSpPr>
          <p:cNvPr id="3" name="Content Placeholder 2"/>
          <p:cNvSpPr>
            <a:spLocks noGrp="1"/>
          </p:cNvSpPr>
          <p:nvPr>
            <p:ph idx="1"/>
          </p:nvPr>
        </p:nvSpPr>
        <p:spPr/>
        <p:txBody>
          <a:bodyPr/>
          <a:lstStyle/>
          <a:p>
            <a:r>
              <a:rPr lang="en-US" sz="2200" dirty="0"/>
              <a:t>Each agency must submit an official letter designating an employee as the User Manager (UM). </a:t>
            </a:r>
          </a:p>
          <a:p>
            <a:pPr lvl="1"/>
            <a:r>
              <a:rPr lang="en-US" sz="2000" dirty="0"/>
              <a:t>User Managers create accounts for the CEO and NTD Contact as well as accounts for editors and viewers.</a:t>
            </a:r>
            <a:endParaRPr lang="en-US" sz="2200" dirty="0">
              <a:cs typeface="+mn-cs"/>
            </a:endParaRPr>
          </a:p>
          <a:p>
            <a:r>
              <a:rPr lang="en-US" sz="2200"/>
              <a:t>The UM can </a:t>
            </a:r>
            <a:r>
              <a:rPr lang="en-US" sz="2200" dirty="0"/>
              <a:t>also fill a NTD Role - for example, the CEO can also be the agency’s UM.</a:t>
            </a:r>
          </a:p>
          <a:p>
            <a:endParaRPr lang="en-US" sz="2200" dirty="0"/>
          </a:p>
          <a:p>
            <a:r>
              <a:rPr lang="en-US" sz="2200" b="1" dirty="0"/>
              <a:t>FTA FACES User Guide (User Management) </a:t>
            </a:r>
            <a:r>
              <a:rPr lang="en-US" sz="2200" dirty="0"/>
              <a:t>found in the following link under </a:t>
            </a:r>
            <a:r>
              <a:rPr lang="en-US" sz="2200" i="1" dirty="0"/>
              <a:t>System Reporting Guides: </a:t>
            </a:r>
            <a:r>
              <a:rPr lang="en-US" sz="2200" dirty="0">
                <a:hlinkClick r:id="rId3"/>
              </a:rPr>
              <a:t>https://www.transit.dot.gov/ntd/manuals</a:t>
            </a:r>
            <a:r>
              <a:rPr lang="en-US" sz="2200" dirty="0"/>
              <a:t> </a:t>
            </a:r>
          </a:p>
          <a:p>
            <a:endParaRPr lang="en-US" sz="2200" dirty="0"/>
          </a:p>
          <a:p>
            <a:pPr marL="0" indent="0">
              <a:buNone/>
            </a:pPr>
            <a:endParaRPr lang="en-US" sz="2200" dirty="0"/>
          </a:p>
          <a:p>
            <a:endParaRPr lang="en-US" sz="2400"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40</a:t>
            </a:fld>
            <a:endParaRPr lang="en-US" dirty="0"/>
          </a:p>
        </p:txBody>
      </p:sp>
    </p:spTree>
    <p:extLst>
      <p:ext uri="{BB962C8B-B14F-4D97-AF65-F5344CB8AC3E}">
        <p14:creationId xmlns:p14="http://schemas.microsoft.com/office/powerpoint/2010/main" val="1153106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Permissions by Role</a:t>
            </a:r>
          </a:p>
        </p:txBody>
      </p:sp>
      <p:sp>
        <p:nvSpPr>
          <p:cNvPr id="3" name="Content Placeholder 2"/>
          <p:cNvSpPr>
            <a:spLocks noGrp="1"/>
          </p:cNvSpPr>
          <p:nvPr>
            <p:ph idx="1"/>
          </p:nvPr>
        </p:nvSpPr>
        <p:spPr>
          <a:xfrm>
            <a:off x="457200" y="1630363"/>
            <a:ext cx="8382000" cy="4530725"/>
          </a:xfrm>
        </p:spPr>
        <p:txBody>
          <a:bodyPr/>
          <a:lstStyle/>
          <a:p>
            <a:pPr marL="0" indent="0">
              <a:buNone/>
            </a:pPr>
            <a:r>
              <a:rPr lang="en-US" sz="2400" b="1" dirty="0"/>
              <a:t>CEO &amp; CEO Delegate</a:t>
            </a:r>
            <a:r>
              <a:rPr lang="en-US" sz="2400" dirty="0"/>
              <a:t>:</a:t>
            </a:r>
          </a:p>
          <a:p>
            <a:pPr>
              <a:buFont typeface="Wingdings" panose="05000000000000000000" pitchFamily="2" charset="2"/>
              <a:buChar char="Ø"/>
            </a:pPr>
            <a:r>
              <a:rPr lang="en-US" sz="2200" dirty="0"/>
              <a:t>Create reporter requests (waivers, extension requests, etc.)</a:t>
            </a:r>
          </a:p>
          <a:p>
            <a:pPr>
              <a:buFont typeface="Wingdings" panose="05000000000000000000" pitchFamily="2" charset="2"/>
              <a:buChar char="Ø"/>
            </a:pPr>
            <a:r>
              <a:rPr lang="en-US" sz="2200" dirty="0"/>
              <a:t>Submit annual report package</a:t>
            </a:r>
          </a:p>
          <a:p>
            <a:pPr>
              <a:buFont typeface="Wingdings" panose="05000000000000000000" pitchFamily="2" charset="2"/>
              <a:buChar char="Ø"/>
            </a:pPr>
            <a:r>
              <a:rPr lang="en-US" sz="2200" dirty="0"/>
              <a:t>View and edit forms and issues</a:t>
            </a:r>
          </a:p>
          <a:p>
            <a:pPr marL="0" indent="0">
              <a:buNone/>
            </a:pPr>
            <a:r>
              <a:rPr lang="en-US" sz="2400" b="1" dirty="0"/>
              <a:t>NTD Contact</a:t>
            </a:r>
            <a:r>
              <a:rPr lang="en-US" sz="2400" dirty="0"/>
              <a:t>:</a:t>
            </a:r>
          </a:p>
          <a:p>
            <a:pPr>
              <a:buFont typeface="Wingdings" panose="05000000000000000000" pitchFamily="2" charset="2"/>
              <a:buChar char="Ø"/>
            </a:pPr>
            <a:r>
              <a:rPr lang="en-US" sz="2200" dirty="0"/>
              <a:t>Submit all annual report after the original submission by the CEO</a:t>
            </a:r>
          </a:p>
          <a:p>
            <a:pPr>
              <a:buFont typeface="Wingdings" panose="05000000000000000000" pitchFamily="2" charset="2"/>
              <a:buChar char="Ø"/>
            </a:pPr>
            <a:r>
              <a:rPr lang="en-US" sz="2200" dirty="0"/>
              <a:t>View and edit forms and issues</a:t>
            </a:r>
          </a:p>
          <a:p>
            <a:pPr marL="0" indent="0">
              <a:buNone/>
            </a:pPr>
            <a:r>
              <a:rPr lang="en-US" sz="2400" b="1" dirty="0"/>
              <a:t>Editor</a:t>
            </a:r>
            <a:r>
              <a:rPr lang="en-US" sz="2400" dirty="0"/>
              <a:t>:</a:t>
            </a:r>
          </a:p>
          <a:p>
            <a:pPr>
              <a:buFont typeface="Wingdings" panose="05000000000000000000" pitchFamily="2" charset="2"/>
              <a:buChar char="Ø"/>
            </a:pPr>
            <a:r>
              <a:rPr lang="en-US" sz="2200" dirty="0"/>
              <a:t>View and edit forms and issues</a:t>
            </a:r>
          </a:p>
          <a:p>
            <a:pPr marL="0" indent="0">
              <a:buNone/>
            </a:pPr>
            <a:r>
              <a:rPr lang="en-US" sz="2400" b="1" dirty="0"/>
              <a:t>Viewer</a:t>
            </a:r>
            <a:r>
              <a:rPr lang="en-US" sz="2400" dirty="0"/>
              <a:t>:</a:t>
            </a:r>
          </a:p>
          <a:p>
            <a:pPr>
              <a:buFont typeface="Wingdings" panose="05000000000000000000" pitchFamily="2" charset="2"/>
              <a:buChar char="Ø"/>
            </a:pPr>
            <a:r>
              <a:rPr lang="en-US" sz="2200" dirty="0"/>
              <a:t>View forms and issues</a:t>
            </a:r>
          </a:p>
          <a:p>
            <a:pPr marL="0" indent="0">
              <a:buNone/>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41</a:t>
            </a:fld>
            <a:endParaRPr lang="en-US" dirty="0"/>
          </a:p>
        </p:txBody>
      </p:sp>
    </p:spTree>
    <p:extLst>
      <p:ext uri="{BB962C8B-B14F-4D97-AF65-F5344CB8AC3E}">
        <p14:creationId xmlns:p14="http://schemas.microsoft.com/office/powerpoint/2010/main" val="3260827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8"/>
            <a:ext cx="8686800" cy="822325"/>
          </a:xfrm>
        </p:spPr>
        <p:txBody>
          <a:bodyPr/>
          <a:lstStyle/>
          <a:p>
            <a:r>
              <a:rPr lang="en-US" sz="3400" dirty="0"/>
              <a:t>Resetting Passwords</a:t>
            </a:r>
          </a:p>
        </p:txBody>
      </p:sp>
      <p:sp>
        <p:nvSpPr>
          <p:cNvPr id="3" name="Content Placeholder 2"/>
          <p:cNvSpPr>
            <a:spLocks noGrp="1"/>
          </p:cNvSpPr>
          <p:nvPr>
            <p:ph idx="1"/>
          </p:nvPr>
        </p:nvSpPr>
        <p:spPr>
          <a:xfrm>
            <a:off x="457200" y="1901825"/>
            <a:ext cx="8229600" cy="4259263"/>
          </a:xfrm>
        </p:spPr>
        <p:txBody>
          <a:bodyPr/>
          <a:lstStyle/>
          <a:p>
            <a:pPr>
              <a:buFont typeface="Wingdings" panose="05000000000000000000" pitchFamily="2" charset="2"/>
              <a:buChar char="Ø"/>
            </a:pPr>
            <a:r>
              <a:rPr lang="en-US" sz="2400" dirty="0"/>
              <a:t>Click “Forgot Password” from main login screen</a:t>
            </a:r>
          </a:p>
          <a:p>
            <a:pPr>
              <a:buFont typeface="Wingdings" panose="05000000000000000000" pitchFamily="2" charset="2"/>
              <a:buChar char="Ø"/>
            </a:pPr>
            <a:r>
              <a:rPr lang="en-US" sz="2400" dirty="0"/>
              <a:t>Enter the email address used for your user name (all lower case) and click </a:t>
            </a:r>
          </a:p>
          <a:p>
            <a:pPr marL="0" indent="0">
              <a:buNone/>
            </a:pPr>
            <a:r>
              <a:rPr lang="en-US" sz="2400" dirty="0"/>
              <a:t>    </a:t>
            </a:r>
            <a:r>
              <a:rPr lang="en-US" sz="2400" b="1" dirty="0"/>
              <a:t>“Request Password Reset”</a:t>
            </a:r>
          </a:p>
          <a:p>
            <a:pPr>
              <a:buFont typeface="Wingdings" panose="05000000000000000000" pitchFamily="2" charset="2"/>
              <a:buChar char="Ø"/>
            </a:pPr>
            <a:r>
              <a:rPr lang="en-US" sz="2400" dirty="0"/>
              <a:t>A link will be sent to your email </a:t>
            </a:r>
          </a:p>
          <a:p>
            <a:pPr marL="0" indent="0">
              <a:buNone/>
            </a:pPr>
            <a:r>
              <a:rPr lang="en-US" sz="2400" dirty="0"/>
              <a:t>    and will expire in 15 minutes. </a:t>
            </a:r>
            <a:endParaRPr lang="en-US" sz="2000" dirty="0"/>
          </a:p>
          <a:p>
            <a:pPr>
              <a:buFont typeface="Wingdings" panose="05000000000000000000" pitchFamily="2" charset="2"/>
              <a:buChar char="Ø"/>
            </a:pPr>
            <a:r>
              <a:rPr lang="en-US" sz="2400" dirty="0"/>
              <a:t>Follow the procedure again if the </a:t>
            </a:r>
          </a:p>
          <a:p>
            <a:pPr marL="0" indent="0">
              <a:buNone/>
            </a:pPr>
            <a:r>
              <a:rPr lang="en-US" sz="2400" dirty="0"/>
              <a:t>   15 minutes has passed. </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42</a:t>
            </a:fld>
            <a:endParaRPr lang="en-US" dirty="0"/>
          </a:p>
        </p:txBody>
      </p:sp>
      <p:pic>
        <p:nvPicPr>
          <p:cNvPr id="6" name="Picture 5" descr="Forgot password area of the NTD website login.">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0200" y="2895600"/>
            <a:ext cx="3471786" cy="3048000"/>
          </a:xfrm>
          <a:prstGeom prst="rect">
            <a:avLst/>
          </a:prstGeom>
          <a:ln>
            <a:solidFill>
              <a:schemeClr val="tx1"/>
            </a:solidFill>
          </a:ln>
        </p:spPr>
      </p:pic>
    </p:spTree>
    <p:extLst>
      <p:ext uri="{BB962C8B-B14F-4D97-AF65-F5344CB8AC3E}">
        <p14:creationId xmlns:p14="http://schemas.microsoft.com/office/powerpoint/2010/main" val="33586706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Unlocking User Account</a:t>
            </a:r>
          </a:p>
        </p:txBody>
      </p:sp>
      <p:sp>
        <p:nvSpPr>
          <p:cNvPr id="3" name="Content Placeholder 2"/>
          <p:cNvSpPr>
            <a:spLocks noGrp="1"/>
          </p:cNvSpPr>
          <p:nvPr>
            <p:ph idx="1"/>
          </p:nvPr>
        </p:nvSpPr>
        <p:spPr>
          <a:xfrm>
            <a:off x="457200" y="1654426"/>
            <a:ext cx="8229600" cy="4422775"/>
          </a:xfrm>
        </p:spPr>
        <p:txBody>
          <a:bodyPr/>
          <a:lstStyle/>
          <a:p>
            <a:pPr marL="0" indent="0">
              <a:buNone/>
            </a:pPr>
            <a:r>
              <a:rPr lang="en-US" dirty="0"/>
              <a:t>There are two methods to unlock an account</a:t>
            </a:r>
          </a:p>
          <a:p>
            <a:pPr marL="457200" lvl="1" indent="0">
              <a:buNone/>
            </a:pPr>
            <a:r>
              <a:rPr lang="en-US" sz="2400" dirty="0"/>
              <a:t>1. The user can unlock their own account using security questions.</a:t>
            </a:r>
          </a:p>
          <a:p>
            <a:pPr lvl="2"/>
            <a:r>
              <a:rPr lang="en-US" dirty="0"/>
              <a:t>Go to Actions &gt; Answer Security Questions </a:t>
            </a:r>
          </a:p>
          <a:p>
            <a:pPr lvl="2"/>
            <a:r>
              <a:rPr lang="en-US" dirty="0"/>
              <a:t>You will have three attempts to correctly answer</a:t>
            </a:r>
          </a:p>
          <a:p>
            <a:pPr marL="457200" lvl="1" indent="0">
              <a:buNone/>
            </a:pPr>
            <a:r>
              <a:rPr lang="en-US" sz="2400" dirty="0"/>
              <a:t>2. The user can submit an unlock request; it will go to their User Manager for further action.</a:t>
            </a:r>
          </a:p>
          <a:p>
            <a:pPr lvl="2"/>
            <a:r>
              <a:rPr lang="en-US" sz="2000" dirty="0"/>
              <a:t>Go to Actions &gt; Request to Unlock Account</a:t>
            </a:r>
          </a:p>
          <a:p>
            <a:pPr lvl="2"/>
            <a:r>
              <a:rPr lang="en-US" sz="2000" dirty="0"/>
              <a:t>UM will get new Task to unlock the user account once logged into the system. </a:t>
            </a:r>
          </a:p>
          <a:p>
            <a:pPr lvl="2"/>
            <a:r>
              <a:rPr lang="en-US" sz="2000" dirty="0"/>
              <a:t>Must use this option if questions haven’t been created</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43</a:t>
            </a:fld>
            <a:endParaRPr lang="en-US" dirty="0"/>
          </a:p>
        </p:txBody>
      </p:sp>
    </p:spTree>
    <p:extLst>
      <p:ext uri="{BB962C8B-B14F-4D97-AF65-F5344CB8AC3E}">
        <p14:creationId xmlns:p14="http://schemas.microsoft.com/office/powerpoint/2010/main" val="3147887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Security Questions</a:t>
            </a:r>
          </a:p>
        </p:txBody>
      </p:sp>
      <p:sp>
        <p:nvSpPr>
          <p:cNvPr id="3" name="Content Placeholder 2"/>
          <p:cNvSpPr>
            <a:spLocks noGrp="1"/>
          </p:cNvSpPr>
          <p:nvPr>
            <p:ph idx="1"/>
          </p:nvPr>
        </p:nvSpPr>
        <p:spPr>
          <a:xfrm>
            <a:off x="457200" y="2057400"/>
            <a:ext cx="5638800" cy="4259263"/>
          </a:xfrm>
        </p:spPr>
        <p:txBody>
          <a:bodyPr/>
          <a:lstStyle/>
          <a:p>
            <a:pPr marL="514350" indent="-514350">
              <a:buFont typeface="+mj-lt"/>
              <a:buAutoNum type="arabicPeriod"/>
            </a:pPr>
            <a:r>
              <a:rPr lang="en-US" sz="2200" dirty="0"/>
              <a:t>Under your Profile name select “Profile” from the dropdown menu</a:t>
            </a:r>
          </a:p>
          <a:p>
            <a:pPr marL="514350" indent="-514350">
              <a:buFont typeface="+mj-lt"/>
              <a:buAutoNum type="arabicPeriod"/>
            </a:pPr>
            <a:r>
              <a:rPr lang="en-US" sz="2200" dirty="0"/>
              <a:t>Select Related Actions from the top list</a:t>
            </a:r>
          </a:p>
          <a:p>
            <a:pPr marL="514350" indent="-514350">
              <a:buFont typeface="+mj-lt"/>
              <a:buAutoNum type="arabicPeriod"/>
            </a:pPr>
            <a:r>
              <a:rPr lang="en-US" sz="2200" dirty="0"/>
              <a:t>Select Manage Security Questions</a:t>
            </a:r>
          </a:p>
          <a:p>
            <a:pPr marL="514350" indent="-514350">
              <a:buFont typeface="+mj-lt"/>
              <a:buAutoNum type="arabicPeriod"/>
            </a:pPr>
            <a:r>
              <a:rPr lang="en-US" sz="2200" dirty="0"/>
              <a:t>The Manage Security Questions Screen will populate to complete three questions. </a:t>
            </a:r>
          </a:p>
          <a:p>
            <a:pPr marL="514350" indent="-514350">
              <a:buFont typeface="+mj-lt"/>
              <a:buAutoNum type="arabicPeriod"/>
            </a:pPr>
            <a:endParaRPr lang="en-US" dirty="0"/>
          </a:p>
          <a:p>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44</a:t>
            </a:fld>
            <a:endParaRPr lang="en-US" dirty="0"/>
          </a:p>
        </p:txBody>
      </p:sp>
      <p:pic>
        <p:nvPicPr>
          <p:cNvPr id="5" name="Picture 4" descr="Profile selections of the NTD Websit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32094" y="2038112"/>
            <a:ext cx="2995863" cy="1798246"/>
          </a:xfrm>
          <a:prstGeom prst="rect">
            <a:avLst/>
          </a:prstGeom>
          <a:ln>
            <a:solidFill>
              <a:schemeClr val="tx1"/>
            </a:solidFill>
          </a:ln>
        </p:spPr>
      </p:pic>
      <p:pic>
        <p:nvPicPr>
          <p:cNvPr id="6" name="Picture 5" descr="After clicking on the profile section of your user name, and related actions, the area where you can edit your profile. "/>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32095" y="4054684"/>
            <a:ext cx="2995863" cy="1798246"/>
          </a:xfrm>
          <a:prstGeom prst="rect">
            <a:avLst/>
          </a:prstGeom>
          <a:ln>
            <a:solidFill>
              <a:schemeClr val="tx1"/>
            </a:solidFill>
          </a:ln>
        </p:spPr>
      </p:pic>
    </p:spTree>
    <p:extLst>
      <p:ext uri="{BB962C8B-B14F-4D97-AF65-F5344CB8AC3E}">
        <p14:creationId xmlns:p14="http://schemas.microsoft.com/office/powerpoint/2010/main" val="29639673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Self-Reporting Subrecipients</a:t>
            </a:r>
          </a:p>
        </p:txBody>
      </p:sp>
      <p:sp>
        <p:nvSpPr>
          <p:cNvPr id="5" name="Content Placeholder 4"/>
          <p:cNvSpPr>
            <a:spLocks noGrp="1"/>
          </p:cNvSpPr>
          <p:nvPr>
            <p:ph idx="1"/>
          </p:nvPr>
        </p:nvSpPr>
        <p:spPr>
          <a:xfrm>
            <a:off x="457200" y="1640575"/>
            <a:ext cx="8229600" cy="4259263"/>
          </a:xfrm>
        </p:spPr>
        <p:txBody>
          <a:bodyPr>
            <a:normAutofit/>
          </a:bodyPr>
          <a:lstStyle/>
          <a:p>
            <a:pPr marL="0" indent="0">
              <a:buNone/>
            </a:pPr>
            <a:r>
              <a:rPr lang="en-US" sz="2200" dirty="0"/>
              <a:t>Subrecipients have the ability to enter and edit their own data within the National Transit Database (NTD) online reporting system. </a:t>
            </a:r>
          </a:p>
          <a:p>
            <a:pPr lvl="1"/>
            <a:r>
              <a:rPr lang="en-US" sz="2000" b="1" dirty="0"/>
              <a:t>Completely optional</a:t>
            </a:r>
            <a:endParaRPr lang="en-US" sz="2000" dirty="0"/>
          </a:p>
          <a:p>
            <a:pPr lvl="1"/>
            <a:r>
              <a:rPr lang="en-US" sz="2000" dirty="0"/>
              <a:t>State DOT CEO/NTD Contact can grant self-reporting privileges to some, none, or all at their discretion</a:t>
            </a:r>
          </a:p>
          <a:p>
            <a:pPr lvl="1"/>
            <a:r>
              <a:rPr lang="en-US" sz="2000" dirty="0"/>
              <a:t>Grants subrecipients ability to </a:t>
            </a:r>
            <a:r>
              <a:rPr lang="en-US" sz="2000" i="1" dirty="0"/>
              <a:t>save</a:t>
            </a:r>
            <a:r>
              <a:rPr lang="en-US" sz="2000" dirty="0"/>
              <a:t> forms, not submit</a:t>
            </a:r>
          </a:p>
          <a:p>
            <a:pPr lvl="1"/>
            <a:r>
              <a:rPr lang="en-US" sz="2000" dirty="0"/>
              <a:t>Subrecipients should contact the state for technical assistance with the reporting system</a:t>
            </a:r>
          </a:p>
          <a:p>
            <a:pPr lvl="1"/>
            <a:r>
              <a:rPr lang="en-US" sz="2000" dirty="0"/>
              <a:t>All correspondence with the NTD analyst, via email or phone, should go through the State Contact or include the State Contact</a:t>
            </a:r>
          </a:p>
        </p:txBody>
      </p:sp>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45</a:t>
            </a:fld>
            <a:endParaRPr lang="en-US" dirty="0"/>
          </a:p>
        </p:txBody>
      </p:sp>
    </p:spTree>
    <p:extLst>
      <p:ext uri="{BB962C8B-B14F-4D97-AF65-F5344CB8AC3E}">
        <p14:creationId xmlns:p14="http://schemas.microsoft.com/office/powerpoint/2010/main" val="4836143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Standard Procedures: Self-Reporting</a:t>
            </a:r>
          </a:p>
        </p:txBody>
      </p:sp>
      <p:sp>
        <p:nvSpPr>
          <p:cNvPr id="3" name="Content Placeholder 2"/>
          <p:cNvSpPr>
            <a:spLocks noGrp="1"/>
          </p:cNvSpPr>
          <p:nvPr>
            <p:ph idx="1"/>
          </p:nvPr>
        </p:nvSpPr>
        <p:spPr/>
        <p:txBody>
          <a:bodyPr/>
          <a:lstStyle/>
          <a:p>
            <a:r>
              <a:rPr lang="en-US" dirty="0"/>
              <a:t>Subrecipients taking part in self-reporting will be required to submit a User Manager letter for accounts in the NTD Reporting System</a:t>
            </a:r>
          </a:p>
          <a:p>
            <a:pPr lvl="1"/>
            <a:r>
              <a:rPr lang="en-US" dirty="0"/>
              <a:t>Self-reporting subrecipient users are subject to User Management requirements</a:t>
            </a:r>
          </a:p>
          <a:p>
            <a:pPr lvl="1"/>
            <a:r>
              <a:rPr lang="en-US" dirty="0"/>
              <a:t>DOTs should send User Manager letters to their assigned analyst</a:t>
            </a:r>
          </a:p>
          <a:p>
            <a:pPr lvl="1"/>
            <a:r>
              <a:rPr lang="en-US" dirty="0"/>
              <a:t>NTD will not be able to process or accept User Manager letters sent directly from subrecipients</a:t>
            </a:r>
          </a:p>
        </p:txBody>
      </p:sp>
      <p:sp>
        <p:nvSpPr>
          <p:cNvPr id="4" name="Slide Number Placeholder 3"/>
          <p:cNvSpPr>
            <a:spLocks noGrp="1"/>
          </p:cNvSpPr>
          <p:nvPr>
            <p:ph type="sldNum" sz="quarter" idx="4"/>
          </p:nvPr>
        </p:nvSpPr>
        <p:spPr/>
        <p:txBody>
          <a:bodyPr/>
          <a:lstStyle/>
          <a:p>
            <a:fld id="{EA0BD1BF-689B-4D89-8D75-2FEDE0C0747F}" type="slidenum">
              <a:rPr lang="en-US" smtClean="0"/>
              <a:pPr/>
              <a:t>46</a:t>
            </a:fld>
            <a:endParaRPr lang="en-US" dirty="0"/>
          </a:p>
        </p:txBody>
      </p:sp>
    </p:spTree>
    <p:extLst>
      <p:ext uri="{BB962C8B-B14F-4D97-AF65-F5344CB8AC3E}">
        <p14:creationId xmlns:p14="http://schemas.microsoft.com/office/powerpoint/2010/main" val="1497021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a:latin typeface="Calibri" panose="020F0502020204030204" pitchFamily="34" charset="0"/>
              </a:rPr>
              <a:t>Report Year kickoff</a:t>
            </a:r>
          </a:p>
        </p:txBody>
      </p:sp>
    </p:spTree>
    <p:extLst>
      <p:ext uri="{BB962C8B-B14F-4D97-AF65-F5344CB8AC3E}">
        <p14:creationId xmlns:p14="http://schemas.microsoft.com/office/powerpoint/2010/main" val="260578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prstGeom prst="rect">
            <a:avLst/>
          </a:prstGeom>
        </p:spPr>
        <p:txBody>
          <a:bodyPr/>
          <a:lstStyle/>
          <a:p>
            <a:fld id="{ADE1B9D5-6B45-43F7-A669-CB0A48399304}" type="slidenum">
              <a:rPr lang="en-US" smtClean="0">
                <a:solidFill>
                  <a:schemeClr val="bg2"/>
                </a:solidFill>
              </a:rPr>
              <a:pPr/>
              <a:t>48</a:t>
            </a:fld>
            <a:endParaRPr lang="en-US" dirty="0">
              <a:solidFill>
                <a:schemeClr val="bg2"/>
              </a:solidFill>
            </a:endParaRPr>
          </a:p>
        </p:txBody>
      </p:sp>
      <p:sp>
        <p:nvSpPr>
          <p:cNvPr id="12" name="Title 11"/>
          <p:cNvSpPr>
            <a:spLocks noGrp="1"/>
          </p:cNvSpPr>
          <p:nvPr>
            <p:ph type="title" idx="4294967295"/>
          </p:nvPr>
        </p:nvSpPr>
        <p:spPr>
          <a:xfrm>
            <a:off x="414300" y="808038"/>
            <a:ext cx="7815300" cy="822325"/>
          </a:xfrm>
        </p:spPr>
        <p:txBody>
          <a:bodyPr/>
          <a:lstStyle/>
          <a:p>
            <a:r>
              <a:rPr lang="en-US" dirty="0"/>
              <a:t>Report Year Kickoff – State DOTs</a:t>
            </a:r>
          </a:p>
        </p:txBody>
      </p:sp>
      <p:sp>
        <p:nvSpPr>
          <p:cNvPr id="8" name="Content Placeholder 2"/>
          <p:cNvSpPr txBox="1">
            <a:spLocks/>
          </p:cNvSpPr>
          <p:nvPr/>
        </p:nvSpPr>
        <p:spPr bwMode="auto">
          <a:xfrm>
            <a:off x="414300" y="3805354"/>
            <a:ext cx="8153400" cy="259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300"/>
              </a:spcBef>
              <a:spcAft>
                <a:spcPts val="300"/>
              </a:spcAft>
              <a:buChar char="•"/>
              <a:defRPr sz="2800">
                <a:solidFill>
                  <a:schemeClr val="tx1"/>
                </a:solidFill>
                <a:latin typeface="+mn-lt"/>
                <a:ea typeface="ＭＳ Ｐゴシック" pitchFamily="25" charset="-128"/>
                <a:cs typeface="+mn-cs"/>
              </a:defRPr>
            </a:lvl1pPr>
            <a:lvl2pPr marL="798513" indent="-341313" algn="l" rtl="0" eaLnBrk="1" fontAlgn="base" hangingPunct="1">
              <a:spcBef>
                <a:spcPts val="300"/>
              </a:spcBef>
              <a:spcAft>
                <a:spcPts val="300"/>
              </a:spcAft>
              <a:buSzPct val="85000"/>
              <a:buFont typeface="Wingdings" pitchFamily="25" charset="2"/>
              <a:buChar char="Ø"/>
              <a:defRPr sz="2600">
                <a:solidFill>
                  <a:schemeClr val="tx1"/>
                </a:solidFill>
                <a:latin typeface="+mn-lt"/>
                <a:ea typeface="ＭＳ Ｐゴシック" pitchFamily="25" charset="-128"/>
              </a:defRPr>
            </a:lvl2pPr>
            <a:lvl3pPr marL="1204913" indent="-290513" algn="l" rtl="0" eaLnBrk="1" fontAlgn="base" hangingPunct="1">
              <a:spcBef>
                <a:spcPts val="300"/>
              </a:spcBef>
              <a:spcAft>
                <a:spcPts val="300"/>
              </a:spcAft>
              <a:buSzPct val="100000"/>
              <a:buChar char="•"/>
              <a:defRPr sz="2400">
                <a:solidFill>
                  <a:schemeClr val="tx1"/>
                </a:solidFill>
                <a:latin typeface="+mn-lt"/>
                <a:ea typeface="ＭＳ Ｐゴシック" pitchFamily="25" charset="-128"/>
              </a:defRPr>
            </a:lvl3pPr>
            <a:lvl4pPr marL="1600200" indent="-228600" algn="l" rtl="0" eaLnBrk="1" fontAlgn="base" hangingPunct="1">
              <a:spcBef>
                <a:spcPts val="300"/>
              </a:spcBef>
              <a:spcAft>
                <a:spcPts val="30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spcBef>
                <a:spcPts val="300"/>
              </a:spcBef>
              <a:spcAft>
                <a:spcPts val="300"/>
              </a:spcAft>
              <a:buSzPct val="60000"/>
              <a:buChar char="o"/>
              <a:defRPr sz="2000">
                <a:solidFill>
                  <a:schemeClr val="tx1"/>
                </a:solidFill>
                <a:latin typeface="+mn-lt"/>
                <a:ea typeface="ＭＳ Ｐゴシック" pitchFamily="25" charset="-128"/>
              </a:defRPr>
            </a:lvl5pPr>
            <a:lvl6pPr marL="2514600" indent="-228600" algn="l" rtl="0" eaLnBrk="1" fontAlgn="base" hangingPunct="1">
              <a:lnSpc>
                <a:spcPct val="95000"/>
              </a:lnSpc>
              <a:spcBef>
                <a:spcPct val="25000"/>
              </a:spcBef>
              <a:spcAft>
                <a:spcPct val="25000"/>
              </a:spcAft>
              <a:buSzPct val="60000"/>
              <a:buChar char="o"/>
              <a:defRPr sz="2000">
                <a:solidFill>
                  <a:schemeClr val="tx1"/>
                </a:solidFill>
                <a:latin typeface="+mn-lt"/>
              </a:defRPr>
            </a:lvl6pPr>
            <a:lvl7pPr marL="2971800" indent="-228600" algn="l" rtl="0" eaLnBrk="1" fontAlgn="base" hangingPunct="1">
              <a:lnSpc>
                <a:spcPct val="95000"/>
              </a:lnSpc>
              <a:spcBef>
                <a:spcPct val="25000"/>
              </a:spcBef>
              <a:spcAft>
                <a:spcPct val="25000"/>
              </a:spcAft>
              <a:buSzPct val="60000"/>
              <a:buChar char="o"/>
              <a:defRPr sz="2000">
                <a:solidFill>
                  <a:schemeClr val="tx1"/>
                </a:solidFill>
                <a:latin typeface="+mn-lt"/>
              </a:defRPr>
            </a:lvl7pPr>
            <a:lvl8pPr marL="3429000" indent="-228600" algn="l" rtl="0" eaLnBrk="1" fontAlgn="base" hangingPunct="1">
              <a:lnSpc>
                <a:spcPct val="95000"/>
              </a:lnSpc>
              <a:spcBef>
                <a:spcPct val="25000"/>
              </a:spcBef>
              <a:spcAft>
                <a:spcPct val="25000"/>
              </a:spcAft>
              <a:buSzPct val="60000"/>
              <a:buChar char="o"/>
              <a:defRPr sz="2000">
                <a:solidFill>
                  <a:schemeClr val="tx1"/>
                </a:solidFill>
                <a:latin typeface="+mn-lt"/>
              </a:defRPr>
            </a:lvl8pPr>
            <a:lvl9pPr marL="3886200" indent="-228600" algn="l" rtl="0" eaLnBrk="1" fontAlgn="base" hangingPunct="1">
              <a:lnSpc>
                <a:spcPct val="95000"/>
              </a:lnSpc>
              <a:spcBef>
                <a:spcPct val="25000"/>
              </a:spcBef>
              <a:spcAft>
                <a:spcPct val="25000"/>
              </a:spcAft>
              <a:buSzPct val="60000"/>
              <a:buChar char="o"/>
              <a:defRPr sz="2000">
                <a:solidFill>
                  <a:schemeClr val="tx1"/>
                </a:solidFill>
                <a:latin typeface="+mn-lt"/>
              </a:defRPr>
            </a:lvl9pPr>
          </a:lstStyle>
          <a:p>
            <a:pPr lvl="1"/>
            <a:r>
              <a:rPr lang="en-US" kern="0" dirty="0"/>
              <a:t>From the Task tab, click on the Report Year Kickoff</a:t>
            </a:r>
          </a:p>
          <a:p>
            <a:pPr lvl="1"/>
            <a:r>
              <a:rPr lang="en-US" kern="0" dirty="0"/>
              <a:t>“Accept” the task and then select “Proceed”</a:t>
            </a:r>
          </a:p>
          <a:p>
            <a:pPr lvl="1"/>
            <a:r>
              <a:rPr lang="en-US" kern="0" dirty="0"/>
              <a:t>Note: the kickoff task is only available to the CEO, CEO Delegate, and NTD Contact</a:t>
            </a:r>
          </a:p>
          <a:p>
            <a:pPr marL="0" indent="0">
              <a:buNone/>
            </a:pPr>
            <a:endParaRPr lang="en-US" sz="2000" kern="0" dirty="0"/>
          </a:p>
        </p:txBody>
      </p:sp>
      <p:pic>
        <p:nvPicPr>
          <p:cNvPr id="3" name="Picture 2">
            <a:extLst>
              <a:ext uri="{FF2B5EF4-FFF2-40B4-BE49-F238E27FC236}">
                <a16:creationId xmlns:a16="http://schemas.microsoft.com/office/drawing/2014/main" id="{76C3AD5A-C781-4C42-9C2F-35ABB5FAB36D}"/>
              </a:ext>
            </a:extLst>
          </p:cNvPr>
          <p:cNvPicPr>
            <a:picLocks noChangeAspect="1"/>
          </p:cNvPicPr>
          <p:nvPr/>
        </p:nvPicPr>
        <p:blipFill>
          <a:blip r:embed="rId3"/>
          <a:stretch>
            <a:fillRect/>
          </a:stretch>
        </p:blipFill>
        <p:spPr>
          <a:xfrm>
            <a:off x="76200" y="1784937"/>
            <a:ext cx="8991600" cy="1953799"/>
          </a:xfrm>
          <a:prstGeom prst="rect">
            <a:avLst/>
          </a:prstGeom>
          <a:ln>
            <a:solidFill>
              <a:schemeClr val="tx1"/>
            </a:solidFill>
          </a:ln>
        </p:spPr>
      </p:pic>
    </p:spTree>
    <p:extLst>
      <p:ext uri="{BB962C8B-B14F-4D97-AF65-F5344CB8AC3E}">
        <p14:creationId xmlns:p14="http://schemas.microsoft.com/office/powerpoint/2010/main" val="13011571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prstGeom prst="rect">
            <a:avLst/>
          </a:prstGeom>
        </p:spPr>
        <p:txBody>
          <a:bodyPr/>
          <a:lstStyle/>
          <a:p>
            <a:fld id="{ADE1B9D5-6B45-43F7-A669-CB0A48399304}" type="slidenum">
              <a:rPr lang="en-US" smtClean="0">
                <a:solidFill>
                  <a:schemeClr val="bg2"/>
                </a:solidFill>
              </a:rPr>
              <a:pPr/>
              <a:t>49</a:t>
            </a:fld>
            <a:endParaRPr lang="en-US" dirty="0">
              <a:solidFill>
                <a:schemeClr val="bg2"/>
              </a:solidFill>
            </a:endParaRPr>
          </a:p>
        </p:txBody>
      </p:sp>
      <p:sp>
        <p:nvSpPr>
          <p:cNvPr id="12" name="Title 11"/>
          <p:cNvSpPr>
            <a:spLocks noGrp="1"/>
          </p:cNvSpPr>
          <p:nvPr>
            <p:ph type="title" idx="4294967295"/>
          </p:nvPr>
        </p:nvSpPr>
        <p:spPr>
          <a:xfrm>
            <a:off x="472966" y="808038"/>
            <a:ext cx="7756634" cy="822325"/>
          </a:xfrm>
        </p:spPr>
        <p:txBody>
          <a:bodyPr/>
          <a:lstStyle/>
          <a:p>
            <a:r>
              <a:rPr lang="en-US" dirty="0"/>
              <a:t>Verify DOT Information</a:t>
            </a:r>
          </a:p>
        </p:txBody>
      </p:sp>
      <p:sp>
        <p:nvSpPr>
          <p:cNvPr id="3" name="Rectangle 2"/>
          <p:cNvSpPr/>
          <p:nvPr/>
        </p:nvSpPr>
        <p:spPr>
          <a:xfrm>
            <a:off x="472966" y="4848372"/>
            <a:ext cx="7756634" cy="1815882"/>
          </a:xfrm>
          <a:prstGeom prst="rect">
            <a:avLst/>
          </a:prstGeom>
        </p:spPr>
        <p:txBody>
          <a:bodyPr wrap="square">
            <a:spAutoFit/>
          </a:bodyPr>
          <a:lstStyle/>
          <a:p>
            <a:r>
              <a:rPr lang="en-US" sz="2400" dirty="0"/>
              <a:t>Update Users</a:t>
            </a:r>
          </a:p>
          <a:p>
            <a:pPr marL="800100" lvl="1" indent="-342900">
              <a:buFont typeface="Wingdings" panose="05000000000000000000" pitchFamily="2" charset="2"/>
              <a:buChar char="Ø"/>
            </a:pPr>
            <a:r>
              <a:rPr lang="en-US" sz="2200" dirty="0"/>
              <a:t>The CEO, NTD Contact, and User Manager (UM) can edit user roles</a:t>
            </a:r>
          </a:p>
          <a:p>
            <a:pPr marL="800100" lvl="1" indent="-342900">
              <a:buFont typeface="Wingdings" panose="05000000000000000000" pitchFamily="2" charset="2"/>
              <a:buChar char="Ø"/>
            </a:pPr>
            <a:r>
              <a:rPr lang="en-US" sz="2200" dirty="0"/>
              <a:t>Only the UM can add new users</a:t>
            </a:r>
          </a:p>
          <a:p>
            <a:pPr marL="800100" lvl="1" indent="-342900">
              <a:buFont typeface="Wingdings" panose="05000000000000000000" pitchFamily="2" charset="2"/>
              <a:buChar char="Ø"/>
            </a:pPr>
            <a:r>
              <a:rPr lang="en-US" sz="2200" dirty="0"/>
              <a:t>Individual users can edit their own profile</a:t>
            </a:r>
          </a:p>
        </p:txBody>
      </p:sp>
      <p:pic>
        <p:nvPicPr>
          <p:cNvPr id="2" name="Picture 1">
            <a:extLst>
              <a:ext uri="{FF2B5EF4-FFF2-40B4-BE49-F238E27FC236}">
                <a16:creationId xmlns:a16="http://schemas.microsoft.com/office/drawing/2014/main" id="{B0A5C4B0-20A4-4DF2-998D-9114AC949711}"/>
              </a:ext>
            </a:extLst>
          </p:cNvPr>
          <p:cNvPicPr>
            <a:picLocks noChangeAspect="1"/>
          </p:cNvPicPr>
          <p:nvPr/>
        </p:nvPicPr>
        <p:blipFill>
          <a:blip r:embed="rId3"/>
          <a:stretch>
            <a:fillRect/>
          </a:stretch>
        </p:blipFill>
        <p:spPr>
          <a:xfrm>
            <a:off x="514350" y="1600200"/>
            <a:ext cx="8115300" cy="3313644"/>
          </a:xfrm>
          <a:prstGeom prst="rect">
            <a:avLst/>
          </a:prstGeom>
          <a:ln>
            <a:solidFill>
              <a:schemeClr val="tx1"/>
            </a:solidFill>
          </a:ln>
        </p:spPr>
      </p:pic>
    </p:spTree>
    <p:extLst>
      <p:ext uri="{BB962C8B-B14F-4D97-AF65-F5344CB8AC3E}">
        <p14:creationId xmlns:p14="http://schemas.microsoft.com/office/powerpoint/2010/main" val="425157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a:t>NTD Overview</a:t>
            </a:r>
          </a:p>
        </p:txBody>
      </p:sp>
      <p:sp>
        <p:nvSpPr>
          <p:cNvPr id="3" name="Text Placeholder 2">
            <a:extLst>
              <a:ext uri="{FF2B5EF4-FFF2-40B4-BE49-F238E27FC236}">
                <a16:creationId xmlns:a16="http://schemas.microsoft.com/office/drawing/2014/main" id="{0623AC5A-BAF4-4BEA-B27B-A6CD45AB77E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21074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Identifying Subrecipients</a:t>
            </a:r>
          </a:p>
        </p:txBody>
      </p:sp>
      <p:sp>
        <p:nvSpPr>
          <p:cNvPr id="8" name="Text Placeholder 7"/>
          <p:cNvSpPr>
            <a:spLocks noGrp="1"/>
          </p:cNvSpPr>
          <p:nvPr>
            <p:ph idx="1"/>
          </p:nvPr>
        </p:nvSpPr>
        <p:spPr>
          <a:xfrm>
            <a:off x="441960" y="4072055"/>
            <a:ext cx="8229600" cy="2057400"/>
          </a:xfrm>
        </p:spPr>
        <p:txBody>
          <a:bodyPr>
            <a:noAutofit/>
          </a:bodyPr>
          <a:lstStyle/>
          <a:p>
            <a:r>
              <a:rPr lang="en-US" sz="2400" dirty="0"/>
              <a:t>Identify Subrecipients</a:t>
            </a:r>
          </a:p>
          <a:p>
            <a:pPr marL="800100" lvl="1" indent="-342900">
              <a:buFont typeface="Wingdings" panose="05000000000000000000" pitchFamily="2" charset="2"/>
              <a:buChar char="Ø"/>
            </a:pPr>
            <a:r>
              <a:rPr lang="en-US" sz="2200" dirty="0"/>
              <a:t>Subrecipients from RY2017 are pre-loaded. Please verify this list.</a:t>
            </a:r>
          </a:p>
          <a:p>
            <a:pPr marL="800100" lvl="1" indent="-342900">
              <a:buFont typeface="Wingdings" panose="05000000000000000000" pitchFamily="2" charset="2"/>
              <a:buChar char="Ø"/>
            </a:pPr>
            <a:r>
              <a:rPr lang="en-US" sz="2200" dirty="0"/>
              <a:t>New subrecipients can be added from a list of existing agencies or created during kickoff.</a:t>
            </a:r>
          </a:p>
          <a:p>
            <a:pPr marL="628650" lvl="1" indent="-171450">
              <a:buFont typeface="Arial" panose="020B0604020202020204" pitchFamily="34" charset="0"/>
              <a:buChar char="•"/>
            </a:pPr>
            <a:endParaRPr lang="en-US" sz="2000" dirty="0"/>
          </a:p>
        </p:txBody>
      </p:sp>
      <p:sp>
        <p:nvSpPr>
          <p:cNvPr id="4" name="Slide Number Placeholder 3"/>
          <p:cNvSpPr>
            <a:spLocks noGrp="1"/>
          </p:cNvSpPr>
          <p:nvPr>
            <p:ph type="sldNum" sz="quarter" idx="4"/>
          </p:nvPr>
        </p:nvSpPr>
        <p:spPr>
          <a:prstGeom prst="rect">
            <a:avLst/>
          </a:prstGeom>
        </p:spPr>
        <p:txBody>
          <a:bodyPr/>
          <a:lstStyle/>
          <a:p>
            <a:fld id="{ADE1B9D5-6B45-43F7-A669-CB0A48399304}" type="slidenum">
              <a:rPr lang="en-US" smtClean="0">
                <a:solidFill>
                  <a:schemeClr val="bg2"/>
                </a:solidFill>
              </a:rPr>
              <a:pPr/>
              <a:t>50</a:t>
            </a:fld>
            <a:endParaRPr lang="en-US" dirty="0">
              <a:solidFill>
                <a:schemeClr val="bg2"/>
              </a:solidFill>
            </a:endParaRPr>
          </a:p>
        </p:txBody>
      </p:sp>
      <p:pic>
        <p:nvPicPr>
          <p:cNvPr id="2" name="Picture 1">
            <a:extLst>
              <a:ext uri="{FF2B5EF4-FFF2-40B4-BE49-F238E27FC236}">
                <a16:creationId xmlns:a16="http://schemas.microsoft.com/office/drawing/2014/main" id="{77CA88C4-764A-49BB-BDE7-2C68182DFC05}"/>
              </a:ext>
            </a:extLst>
          </p:cNvPr>
          <p:cNvPicPr>
            <a:picLocks noChangeAspect="1"/>
          </p:cNvPicPr>
          <p:nvPr/>
        </p:nvPicPr>
        <p:blipFill>
          <a:blip r:embed="rId3"/>
          <a:stretch>
            <a:fillRect/>
          </a:stretch>
        </p:blipFill>
        <p:spPr>
          <a:xfrm>
            <a:off x="156210" y="1620495"/>
            <a:ext cx="8801100" cy="2303281"/>
          </a:xfrm>
          <a:prstGeom prst="rect">
            <a:avLst/>
          </a:prstGeom>
          <a:ln>
            <a:solidFill>
              <a:schemeClr val="tx1"/>
            </a:solidFill>
          </a:ln>
        </p:spPr>
      </p:pic>
      <p:pic>
        <p:nvPicPr>
          <p:cNvPr id="9" name="Picture 8">
            <a:extLst>
              <a:ext uri="{FF2B5EF4-FFF2-40B4-BE49-F238E27FC236}">
                <a16:creationId xmlns:a16="http://schemas.microsoft.com/office/drawing/2014/main" id="{0BC655C3-2121-411F-BE74-7BFBEAD0D0A7}"/>
              </a:ext>
            </a:extLst>
          </p:cNvPr>
          <p:cNvPicPr>
            <a:picLocks noChangeAspect="1"/>
          </p:cNvPicPr>
          <p:nvPr/>
        </p:nvPicPr>
        <p:blipFill>
          <a:blip r:embed="rId4"/>
          <a:stretch>
            <a:fillRect/>
          </a:stretch>
        </p:blipFill>
        <p:spPr>
          <a:xfrm>
            <a:off x="156210" y="2263445"/>
            <a:ext cx="8773160" cy="1626900"/>
          </a:xfrm>
          <a:prstGeom prst="rect">
            <a:avLst/>
          </a:prstGeom>
          <a:ln>
            <a:noFill/>
          </a:ln>
        </p:spPr>
      </p:pic>
    </p:spTree>
    <p:extLst>
      <p:ext uri="{BB962C8B-B14F-4D97-AF65-F5344CB8AC3E}">
        <p14:creationId xmlns:p14="http://schemas.microsoft.com/office/powerpoint/2010/main" val="38381668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 Subrecipient Type</a:t>
            </a:r>
          </a:p>
        </p:txBody>
      </p:sp>
      <p:sp>
        <p:nvSpPr>
          <p:cNvPr id="3" name="Content Placeholder 2"/>
          <p:cNvSpPr>
            <a:spLocks noGrp="1"/>
          </p:cNvSpPr>
          <p:nvPr>
            <p:ph idx="1"/>
          </p:nvPr>
        </p:nvSpPr>
        <p:spPr>
          <a:xfrm>
            <a:off x="76200" y="4017666"/>
            <a:ext cx="9144000" cy="2499656"/>
          </a:xfrm>
        </p:spPr>
        <p:txBody>
          <a:bodyPr>
            <a:normAutofit/>
          </a:bodyPr>
          <a:lstStyle/>
          <a:p>
            <a:pPr marL="0" indent="0">
              <a:buNone/>
            </a:pPr>
            <a:r>
              <a:rPr lang="en-US" sz="2400" dirty="0"/>
              <a:t>Assign Subrecipient Type</a:t>
            </a:r>
          </a:p>
          <a:p>
            <a:pPr lvl="1"/>
            <a:r>
              <a:rPr lang="en-US" sz="2000" dirty="0"/>
              <a:t>The type is pre-loaded from RY2017 Closed Report.</a:t>
            </a:r>
          </a:p>
          <a:p>
            <a:pPr lvl="1"/>
            <a:r>
              <a:rPr lang="en-US" sz="2000" dirty="0"/>
              <a:t>To change, select an option from the dropdown menu under “Subrecipient Type” </a:t>
            </a:r>
          </a:p>
          <a:p>
            <a:pPr lvl="1"/>
            <a:r>
              <a:rPr lang="en-US" sz="2000" dirty="0"/>
              <a:t>Before changing subrecipient type from Rural General Public Transit service to another type, please consult your analyst. </a:t>
            </a:r>
          </a:p>
        </p:txBody>
      </p:sp>
      <p:sp>
        <p:nvSpPr>
          <p:cNvPr id="4" name="Slide Number Placeholder 3"/>
          <p:cNvSpPr>
            <a:spLocks noGrp="1"/>
          </p:cNvSpPr>
          <p:nvPr>
            <p:ph type="sldNum" sz="quarter" idx="4"/>
          </p:nvPr>
        </p:nvSpPr>
        <p:spPr>
          <a:prstGeom prst="rect">
            <a:avLst/>
          </a:prstGeom>
        </p:spPr>
        <p:txBody>
          <a:bodyPr/>
          <a:lstStyle/>
          <a:p>
            <a:fld id="{ADE1B9D5-6B45-43F7-A669-CB0A48399304}" type="slidenum">
              <a:rPr lang="en-US" smtClean="0">
                <a:solidFill>
                  <a:schemeClr val="bg2"/>
                </a:solidFill>
              </a:rPr>
              <a:pPr/>
              <a:t>51</a:t>
            </a:fld>
            <a:endParaRPr lang="en-US" dirty="0">
              <a:solidFill>
                <a:schemeClr val="bg2"/>
              </a:solidFill>
            </a:endParaRPr>
          </a:p>
        </p:txBody>
      </p:sp>
      <p:pic>
        <p:nvPicPr>
          <p:cNvPr id="5" name="Picture 4" descr="Assign subrecipient type part of the report year kickoff for states"/>
          <p:cNvPicPr>
            <a:picLocks noChangeAspect="1"/>
          </p:cNvPicPr>
          <p:nvPr/>
        </p:nvPicPr>
        <p:blipFill rotWithShape="1">
          <a:blip r:embed="rId3" cstate="email">
            <a:extLst>
              <a:ext uri="{28A0092B-C50C-407E-A947-70E740481C1C}">
                <a14:useLocalDpi xmlns:a14="http://schemas.microsoft.com/office/drawing/2010/main"/>
              </a:ext>
            </a:extLst>
          </a:blip>
          <a:srcRect r="1415" b="13483"/>
          <a:stretch/>
        </p:blipFill>
        <p:spPr>
          <a:xfrm>
            <a:off x="495300" y="1789348"/>
            <a:ext cx="7962900" cy="2228318"/>
          </a:xfrm>
          <a:prstGeom prst="rect">
            <a:avLst/>
          </a:prstGeom>
          <a:ln>
            <a:solidFill>
              <a:schemeClr val="tx1"/>
            </a:solidFill>
          </a:ln>
        </p:spPr>
      </p:pic>
      <p:pic>
        <p:nvPicPr>
          <p:cNvPr id="8" name="Picture 7">
            <a:extLst>
              <a:ext uri="{FF2B5EF4-FFF2-40B4-BE49-F238E27FC236}">
                <a16:creationId xmlns:a16="http://schemas.microsoft.com/office/drawing/2014/main" id="{1648E58B-2965-46BB-B4D8-937BC32664FA}"/>
              </a:ext>
            </a:extLst>
          </p:cNvPr>
          <p:cNvPicPr>
            <a:picLocks noChangeAspect="1"/>
          </p:cNvPicPr>
          <p:nvPr/>
        </p:nvPicPr>
        <p:blipFill rotWithShape="1">
          <a:blip r:embed="rId4"/>
          <a:srcRect r="754"/>
          <a:stretch/>
        </p:blipFill>
        <p:spPr>
          <a:xfrm>
            <a:off x="781050" y="2611674"/>
            <a:ext cx="7524750" cy="1405992"/>
          </a:xfrm>
          <a:prstGeom prst="rect">
            <a:avLst/>
          </a:prstGeom>
          <a:ln>
            <a:noFill/>
          </a:ln>
        </p:spPr>
      </p:pic>
    </p:spTree>
    <p:extLst>
      <p:ext uri="{BB962C8B-B14F-4D97-AF65-F5344CB8AC3E}">
        <p14:creationId xmlns:p14="http://schemas.microsoft.com/office/powerpoint/2010/main" val="654420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 Participation</a:t>
            </a:r>
          </a:p>
        </p:txBody>
      </p:sp>
      <p:sp>
        <p:nvSpPr>
          <p:cNvPr id="3" name="Content Placeholder 2"/>
          <p:cNvSpPr>
            <a:spLocks noGrp="1"/>
          </p:cNvSpPr>
          <p:nvPr>
            <p:ph idx="1"/>
          </p:nvPr>
        </p:nvSpPr>
        <p:spPr>
          <a:xfrm>
            <a:off x="81280" y="3544847"/>
            <a:ext cx="8981440" cy="3297912"/>
          </a:xfrm>
        </p:spPr>
        <p:txBody>
          <a:bodyPr>
            <a:normAutofit/>
          </a:bodyPr>
          <a:lstStyle/>
          <a:p>
            <a:pPr marL="0" indent="0">
              <a:buNone/>
            </a:pPr>
            <a:r>
              <a:rPr lang="en-US" dirty="0"/>
              <a:t>Assign Participation in State TAM Plan</a:t>
            </a:r>
          </a:p>
          <a:p>
            <a:pPr lvl="1"/>
            <a:r>
              <a:rPr lang="en-US" sz="2400" dirty="0"/>
              <a:t>States will be required to identify asset participants during this step</a:t>
            </a:r>
          </a:p>
          <a:p>
            <a:pPr lvl="2"/>
            <a:r>
              <a:rPr lang="en-US" sz="2000" dirty="0"/>
              <a:t>Your Rural General Public subrecipients participant boxes will be automatically checked off </a:t>
            </a:r>
          </a:p>
          <a:p>
            <a:pPr lvl="2"/>
            <a:r>
              <a:rPr lang="en-US" sz="2000" dirty="0"/>
              <a:t>Any Reduced Asset Reporters either new or previously existing, will also have the box checked.  In this case the box cannot be unchecked. </a:t>
            </a:r>
          </a:p>
        </p:txBody>
      </p:sp>
      <p:sp>
        <p:nvSpPr>
          <p:cNvPr id="4" name="Slide Number Placeholder 3"/>
          <p:cNvSpPr>
            <a:spLocks noGrp="1"/>
          </p:cNvSpPr>
          <p:nvPr>
            <p:ph type="sldNum" sz="quarter" idx="4"/>
          </p:nvPr>
        </p:nvSpPr>
        <p:spPr>
          <a:prstGeom prst="rect">
            <a:avLst/>
          </a:prstGeom>
        </p:spPr>
        <p:txBody>
          <a:bodyPr/>
          <a:lstStyle/>
          <a:p>
            <a:fld id="{ADE1B9D5-6B45-43F7-A669-CB0A48399304}" type="slidenum">
              <a:rPr lang="en-US" smtClean="0">
                <a:solidFill>
                  <a:schemeClr val="bg2"/>
                </a:solidFill>
              </a:rPr>
              <a:pPr/>
              <a:t>52</a:t>
            </a:fld>
            <a:endParaRPr lang="en-US" dirty="0">
              <a:solidFill>
                <a:schemeClr val="bg2"/>
              </a:solidFill>
            </a:endParaRPr>
          </a:p>
        </p:txBody>
      </p:sp>
      <p:pic>
        <p:nvPicPr>
          <p:cNvPr id="6" name="Picture 5">
            <a:extLst>
              <a:ext uri="{FF2B5EF4-FFF2-40B4-BE49-F238E27FC236}">
                <a16:creationId xmlns:a16="http://schemas.microsoft.com/office/drawing/2014/main" id="{3DC08B42-E6C7-4384-92CB-714BB707DECF}"/>
              </a:ext>
            </a:extLst>
          </p:cNvPr>
          <p:cNvPicPr>
            <a:picLocks noChangeAspect="1"/>
          </p:cNvPicPr>
          <p:nvPr/>
        </p:nvPicPr>
        <p:blipFill>
          <a:blip r:embed="rId3"/>
          <a:stretch>
            <a:fillRect/>
          </a:stretch>
        </p:blipFill>
        <p:spPr>
          <a:xfrm>
            <a:off x="81280" y="1757383"/>
            <a:ext cx="8981440" cy="1665524"/>
          </a:xfrm>
          <a:prstGeom prst="rect">
            <a:avLst/>
          </a:prstGeom>
          <a:ln>
            <a:solidFill>
              <a:schemeClr val="tx1"/>
            </a:solidFill>
          </a:ln>
        </p:spPr>
      </p:pic>
    </p:spTree>
    <p:extLst>
      <p:ext uri="{BB962C8B-B14F-4D97-AF65-F5344CB8AC3E}">
        <p14:creationId xmlns:p14="http://schemas.microsoft.com/office/powerpoint/2010/main" val="17383641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 Self-Reporting Privileges</a:t>
            </a:r>
          </a:p>
        </p:txBody>
      </p:sp>
      <p:sp>
        <p:nvSpPr>
          <p:cNvPr id="3" name="Content Placeholder 2"/>
          <p:cNvSpPr>
            <a:spLocks noGrp="1"/>
          </p:cNvSpPr>
          <p:nvPr>
            <p:ph idx="1"/>
          </p:nvPr>
        </p:nvSpPr>
        <p:spPr>
          <a:xfrm>
            <a:off x="457200" y="4430809"/>
            <a:ext cx="8077200" cy="1665191"/>
          </a:xfrm>
        </p:spPr>
        <p:txBody>
          <a:bodyPr/>
          <a:lstStyle/>
          <a:p>
            <a:pPr marL="0" indent="0">
              <a:buNone/>
            </a:pPr>
            <a:r>
              <a:rPr lang="en-US" sz="2400" dirty="0"/>
              <a:t>Assign Self-Reporting Privileges</a:t>
            </a:r>
          </a:p>
          <a:p>
            <a:pPr lvl="1">
              <a:buFont typeface="Wingdings" panose="05000000000000000000" pitchFamily="2" charset="2"/>
              <a:buChar char="Ø"/>
            </a:pPr>
            <a:r>
              <a:rPr lang="en-US" sz="2200" dirty="0"/>
              <a:t>To select the subrecipient, check the box to its left.</a:t>
            </a:r>
          </a:p>
          <a:p>
            <a:pPr lvl="1">
              <a:buFont typeface="Wingdings" panose="05000000000000000000" pitchFamily="2" charset="2"/>
              <a:buChar char="Ø"/>
            </a:pPr>
            <a:r>
              <a:rPr lang="en-US" sz="2200" dirty="0"/>
              <a:t>Once all are selected, finish the kickoff</a:t>
            </a:r>
          </a:p>
        </p:txBody>
      </p:sp>
      <p:sp>
        <p:nvSpPr>
          <p:cNvPr id="5" name="Slide Number Placeholder 4"/>
          <p:cNvSpPr>
            <a:spLocks noGrp="1"/>
          </p:cNvSpPr>
          <p:nvPr>
            <p:ph type="sldNum" sz="quarter" idx="4"/>
          </p:nvPr>
        </p:nvSpPr>
        <p:spPr/>
        <p:txBody>
          <a:bodyPr/>
          <a:lstStyle/>
          <a:p>
            <a:pPr>
              <a:defRPr/>
            </a:pPr>
            <a:fld id="{EA0BD1BF-689B-4D89-8D75-2FEDE0C0747F}" type="slidenum">
              <a:rPr lang="en-US" smtClean="0"/>
              <a:pPr>
                <a:defRPr/>
              </a:pPr>
              <a:t>53</a:t>
            </a:fld>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b="7006"/>
          <a:stretch/>
        </p:blipFill>
        <p:spPr>
          <a:xfrm>
            <a:off x="472966" y="1863725"/>
            <a:ext cx="8213833" cy="2170209"/>
          </a:xfrm>
          <a:prstGeom prst="rect">
            <a:avLst/>
          </a:prstGeom>
          <a:ln>
            <a:solidFill>
              <a:schemeClr val="tx1"/>
            </a:solidFill>
          </a:ln>
        </p:spPr>
      </p:pic>
      <p:pic>
        <p:nvPicPr>
          <p:cNvPr id="4" name="Picture 3">
            <a:extLst>
              <a:ext uri="{FF2B5EF4-FFF2-40B4-BE49-F238E27FC236}">
                <a16:creationId xmlns:a16="http://schemas.microsoft.com/office/drawing/2014/main" id="{E9A4E44E-591A-434B-80FE-D3D6E3DCAEF4}"/>
              </a:ext>
            </a:extLst>
          </p:cNvPr>
          <p:cNvPicPr>
            <a:picLocks noChangeAspect="1"/>
          </p:cNvPicPr>
          <p:nvPr/>
        </p:nvPicPr>
        <p:blipFill rotWithShape="1">
          <a:blip r:embed="rId4"/>
          <a:srcRect l="-1" r="7081"/>
          <a:stretch/>
        </p:blipFill>
        <p:spPr>
          <a:xfrm>
            <a:off x="647700" y="2673245"/>
            <a:ext cx="7696200" cy="1360689"/>
          </a:xfrm>
          <a:prstGeom prst="rect">
            <a:avLst/>
          </a:prstGeom>
          <a:ln>
            <a:noFill/>
          </a:ln>
        </p:spPr>
      </p:pic>
    </p:spTree>
    <p:extLst>
      <p:ext uri="{BB962C8B-B14F-4D97-AF65-F5344CB8AC3E}">
        <p14:creationId xmlns:p14="http://schemas.microsoft.com/office/powerpoint/2010/main" val="17521832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Complete Report Year Kickoff</a:t>
            </a:r>
          </a:p>
        </p:txBody>
      </p:sp>
      <p:sp>
        <p:nvSpPr>
          <p:cNvPr id="5" name="Content Placeholder 4"/>
          <p:cNvSpPr>
            <a:spLocks noGrp="1"/>
          </p:cNvSpPr>
          <p:nvPr>
            <p:ph idx="1"/>
          </p:nvPr>
        </p:nvSpPr>
        <p:spPr>
          <a:xfrm>
            <a:off x="381000" y="3729704"/>
            <a:ext cx="8305800" cy="2594896"/>
          </a:xfrm>
        </p:spPr>
        <p:txBody>
          <a:bodyPr/>
          <a:lstStyle/>
          <a:p>
            <a:pPr marL="0" indent="0">
              <a:buNone/>
            </a:pPr>
            <a:r>
              <a:rPr lang="en-US" sz="2400" dirty="0"/>
              <a:t>Form Generation</a:t>
            </a:r>
          </a:p>
          <a:p>
            <a:pPr lvl="1"/>
            <a:r>
              <a:rPr lang="en-US" sz="2200" dirty="0"/>
              <a:t>Profiles and Report Packages (Annual Forms) take at least three minutes to generate</a:t>
            </a:r>
          </a:p>
          <a:p>
            <a:pPr lvl="2"/>
            <a:r>
              <a:rPr lang="en-US" sz="2000" b="1" dirty="0"/>
              <a:t>Note:</a:t>
            </a:r>
            <a:r>
              <a:rPr lang="en-US" sz="2000" dirty="0"/>
              <a:t> Newly created subrecipients and reduced asset participants will require NTD approval before generating</a:t>
            </a:r>
          </a:p>
          <a:p>
            <a:pPr lvl="1"/>
            <a:r>
              <a:rPr lang="en-US" sz="2200" dirty="0"/>
              <a:t>Click “OK” to end the task</a:t>
            </a:r>
          </a:p>
          <a:p>
            <a:pPr lvl="1"/>
            <a:r>
              <a:rPr lang="en-US" sz="2200" dirty="0"/>
              <a:t>The process is not complete until you see this message. </a:t>
            </a:r>
          </a:p>
        </p:txBody>
      </p:sp>
      <p:sp>
        <p:nvSpPr>
          <p:cNvPr id="4" name="Slide Number Placeholder 3"/>
          <p:cNvSpPr>
            <a:spLocks noGrp="1"/>
          </p:cNvSpPr>
          <p:nvPr>
            <p:ph type="sldNum" sz="quarter" idx="4"/>
          </p:nvPr>
        </p:nvSpPr>
        <p:spPr>
          <a:prstGeom prst="rect">
            <a:avLst/>
          </a:prstGeom>
        </p:spPr>
        <p:txBody>
          <a:bodyPr/>
          <a:lstStyle/>
          <a:p>
            <a:fld id="{ADE1B9D5-6B45-43F7-A669-CB0A48399304}" type="slidenum">
              <a:rPr lang="en-US" smtClean="0">
                <a:solidFill>
                  <a:schemeClr val="bg2"/>
                </a:solidFill>
              </a:rPr>
              <a:pPr/>
              <a:t>54</a:t>
            </a:fld>
            <a:endParaRPr lang="en-US" dirty="0">
              <a:solidFill>
                <a:schemeClr val="bg2"/>
              </a:solidFill>
            </a:endParaRPr>
          </a:p>
        </p:txBody>
      </p:sp>
      <p:pic>
        <p:nvPicPr>
          <p:cNvPr id="6" name="Picture 5" descr="Last Page of Kickoff Task, " title="Complete Kicko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600200"/>
            <a:ext cx="8126730" cy="2129504"/>
          </a:xfrm>
          <a:prstGeom prst="rect">
            <a:avLst/>
          </a:prstGeom>
          <a:ln>
            <a:solidFill>
              <a:schemeClr val="tx1"/>
            </a:solidFill>
          </a:ln>
        </p:spPr>
      </p:pic>
    </p:spTree>
    <p:extLst>
      <p:ext uri="{BB962C8B-B14F-4D97-AF65-F5344CB8AC3E}">
        <p14:creationId xmlns:p14="http://schemas.microsoft.com/office/powerpoint/2010/main" val="19574375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a:latin typeface="Calibri" panose="020F0502020204030204" pitchFamily="34" charset="0"/>
                <a:cs typeface="Calibri" panose="020F0502020204030204" pitchFamily="34" charset="0"/>
              </a:rPr>
              <a:t>Completing the 2018 Annual Report</a:t>
            </a:r>
          </a:p>
        </p:txBody>
      </p:sp>
    </p:spTree>
    <p:extLst>
      <p:ext uri="{BB962C8B-B14F-4D97-AF65-F5344CB8AC3E}">
        <p14:creationId xmlns:p14="http://schemas.microsoft.com/office/powerpoint/2010/main" val="863960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solidFill>
                  <a:schemeClr val="tx1"/>
                </a:solidFill>
              </a:rPr>
              <a:t>Updating Report Packages</a:t>
            </a:r>
          </a:p>
        </p:txBody>
      </p:sp>
      <p:sp>
        <p:nvSpPr>
          <p:cNvPr id="3" name="Content Placeholder 2"/>
          <p:cNvSpPr>
            <a:spLocks noGrp="1"/>
          </p:cNvSpPr>
          <p:nvPr>
            <p:ph idx="1"/>
          </p:nvPr>
        </p:nvSpPr>
        <p:spPr>
          <a:xfrm>
            <a:off x="451701" y="5283925"/>
            <a:ext cx="8229600" cy="1131888"/>
          </a:xfrm>
        </p:spPr>
        <p:txBody>
          <a:bodyPr>
            <a:normAutofit fontScale="70000" lnSpcReduction="20000"/>
          </a:bodyPr>
          <a:lstStyle/>
          <a:p>
            <a:pPr marL="0" indent="0">
              <a:buNone/>
            </a:pPr>
            <a:r>
              <a:rPr lang="en-US" sz="2600" b="1" dirty="0">
                <a:solidFill>
                  <a:srgbClr val="FF0000"/>
                </a:solidFill>
              </a:rPr>
              <a:t>Step 1:</a:t>
            </a:r>
            <a:r>
              <a:rPr lang="en-US" sz="2600" b="1" dirty="0"/>
              <a:t> </a:t>
            </a:r>
            <a:r>
              <a:rPr lang="en-US" sz="2600" dirty="0"/>
              <a:t>Click on Records </a:t>
            </a:r>
            <a:endParaRPr lang="en-US" sz="2600" dirty="0">
              <a:solidFill>
                <a:srgbClr val="FF0000"/>
              </a:solidFill>
            </a:endParaRPr>
          </a:p>
          <a:p>
            <a:pPr marL="0" indent="0">
              <a:buNone/>
            </a:pPr>
            <a:r>
              <a:rPr lang="en-US" sz="2600" b="1" dirty="0">
                <a:solidFill>
                  <a:srgbClr val="FF0000"/>
                </a:solidFill>
              </a:rPr>
              <a:t>Step 2:</a:t>
            </a:r>
            <a:r>
              <a:rPr lang="en-US" sz="2600" dirty="0"/>
              <a:t> Click on NTD Report Packages</a:t>
            </a:r>
          </a:p>
          <a:p>
            <a:pPr lvl="1"/>
            <a:r>
              <a:rPr lang="en-US" sz="2400" dirty="0"/>
              <a:t>These packages will contain the annual forms for all of your subrecipients</a:t>
            </a:r>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56</a:t>
            </a:fld>
            <a:endParaRPr lang="en-US" dirty="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7401" y="1617640"/>
            <a:ext cx="8458200" cy="3622719"/>
          </a:xfrm>
          <a:prstGeom prst="rect">
            <a:avLst/>
          </a:prstGeom>
          <a:ln>
            <a:solidFill>
              <a:schemeClr val="tx1"/>
            </a:solidFill>
          </a:ln>
        </p:spPr>
      </p:pic>
    </p:spTree>
    <p:extLst>
      <p:ext uri="{BB962C8B-B14F-4D97-AF65-F5344CB8AC3E}">
        <p14:creationId xmlns:p14="http://schemas.microsoft.com/office/powerpoint/2010/main" val="42275068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solidFill>
                  <a:srgbClr val="E9E0C9"/>
                </a:solidFill>
              </a:rPr>
              <a:t>Package Selection</a:t>
            </a:r>
          </a:p>
        </p:txBody>
      </p:sp>
      <p:sp>
        <p:nvSpPr>
          <p:cNvPr id="3" name="Content Placeholder 2"/>
          <p:cNvSpPr>
            <a:spLocks noGrp="1"/>
          </p:cNvSpPr>
          <p:nvPr>
            <p:ph idx="1"/>
          </p:nvPr>
        </p:nvSpPr>
        <p:spPr>
          <a:xfrm>
            <a:off x="472966" y="5054857"/>
            <a:ext cx="8213834" cy="1239581"/>
          </a:xfrm>
        </p:spPr>
        <p:txBody>
          <a:bodyPr/>
          <a:lstStyle/>
          <a:p>
            <a:pPr marL="0" indent="0">
              <a:buNone/>
            </a:pPr>
            <a:r>
              <a:rPr lang="en-US" sz="2400" b="1" dirty="0">
                <a:solidFill>
                  <a:srgbClr val="FF0000"/>
                </a:solidFill>
              </a:rPr>
              <a:t>Step 3:</a:t>
            </a:r>
            <a:r>
              <a:rPr lang="en-US" sz="2400" dirty="0"/>
              <a:t> Select the State Package to review all subrecipient package or the individual package you want to edit</a:t>
            </a: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57</a:t>
            </a:fld>
            <a:endParaRPr lang="en-US" dirty="0"/>
          </a:p>
        </p:txBody>
      </p:sp>
      <p:cxnSp>
        <p:nvCxnSpPr>
          <p:cNvPr id="12" name="Straight Arrow Connector 11">
            <a:extLst>
              <a:ext uri="{FF2B5EF4-FFF2-40B4-BE49-F238E27FC236}">
                <a16:creationId xmlns:a16="http://schemas.microsoft.com/office/drawing/2014/main" id="{FD6AD953-C58B-4256-8831-4CC5324F8418}"/>
              </a:ext>
            </a:extLst>
          </p:cNvPr>
          <p:cNvCxnSpPr/>
          <p:nvPr/>
        </p:nvCxnSpPr>
        <p:spPr>
          <a:xfrm flipH="1">
            <a:off x="4419600" y="3962400"/>
            <a:ext cx="1066800" cy="0"/>
          </a:xfrm>
          <a:prstGeom prst="straightConnector1">
            <a:avLst/>
          </a:prstGeom>
          <a:ln>
            <a:solidFill>
              <a:srgbClr val="C00000"/>
            </a:solidFill>
            <a:tailEnd type="triangle"/>
          </a:ln>
        </p:spPr>
        <p:style>
          <a:lnRef idx="3">
            <a:schemeClr val="accent4"/>
          </a:lnRef>
          <a:fillRef idx="0">
            <a:schemeClr val="accent4"/>
          </a:fillRef>
          <a:effectRef idx="2">
            <a:schemeClr val="accent4"/>
          </a:effectRef>
          <a:fontRef idx="minor">
            <a:schemeClr val="tx1"/>
          </a:fontRef>
        </p:style>
      </p:cxnSp>
      <p:grpSp>
        <p:nvGrpSpPr>
          <p:cNvPr id="15" name="Group 14">
            <a:extLst>
              <a:ext uri="{FF2B5EF4-FFF2-40B4-BE49-F238E27FC236}">
                <a16:creationId xmlns:a16="http://schemas.microsoft.com/office/drawing/2014/main" id="{47C9BC32-CDF1-44C0-98D4-2AECF2FDE739}"/>
              </a:ext>
            </a:extLst>
          </p:cNvPr>
          <p:cNvGrpSpPr/>
          <p:nvPr/>
        </p:nvGrpSpPr>
        <p:grpSpPr>
          <a:xfrm>
            <a:off x="152400" y="1447800"/>
            <a:ext cx="8839200" cy="3451926"/>
            <a:chOff x="182313" y="1151879"/>
            <a:chExt cx="8839200" cy="3451926"/>
          </a:xfrm>
        </p:grpSpPr>
        <p:pic>
          <p:nvPicPr>
            <p:cNvPr id="14" name="Picture 13">
              <a:extLst>
                <a:ext uri="{FF2B5EF4-FFF2-40B4-BE49-F238E27FC236}">
                  <a16:creationId xmlns:a16="http://schemas.microsoft.com/office/drawing/2014/main" id="{E9BAE17C-1BE9-4F0D-A86D-71ACDD511622}"/>
                </a:ext>
              </a:extLst>
            </p:cNvPr>
            <p:cNvPicPr>
              <a:picLocks noChangeAspect="1"/>
            </p:cNvPicPr>
            <p:nvPr/>
          </p:nvPicPr>
          <p:blipFill rotWithShape="1">
            <a:blip r:embed="rId3"/>
            <a:srcRect l="1340" r="1993"/>
            <a:stretch/>
          </p:blipFill>
          <p:spPr>
            <a:xfrm>
              <a:off x="182313" y="1151879"/>
              <a:ext cx="8839200" cy="3451926"/>
            </a:xfrm>
            <a:prstGeom prst="rect">
              <a:avLst/>
            </a:prstGeom>
            <a:ln w="9525">
              <a:solidFill>
                <a:schemeClr val="tx1"/>
              </a:solidFill>
            </a:ln>
          </p:spPr>
        </p:pic>
        <p:cxnSp>
          <p:nvCxnSpPr>
            <p:cNvPr id="7" name="Straight Arrow Connector 6"/>
            <p:cNvCxnSpPr/>
            <p:nvPr/>
          </p:nvCxnSpPr>
          <p:spPr>
            <a:xfrm flipH="1">
              <a:off x="4601913" y="4114800"/>
              <a:ext cx="1371600"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10836211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94F62-86EB-42F7-AF81-4F41E4106DF5}"/>
              </a:ext>
            </a:extLst>
          </p:cNvPr>
          <p:cNvSpPr>
            <a:spLocks noGrp="1"/>
          </p:cNvSpPr>
          <p:nvPr>
            <p:ph type="title"/>
          </p:nvPr>
        </p:nvSpPr>
        <p:spPr/>
        <p:txBody>
          <a:bodyPr/>
          <a:lstStyle/>
          <a:p>
            <a:r>
              <a:rPr lang="en-US" dirty="0">
                <a:solidFill>
                  <a:srgbClr val="E9E0C9"/>
                </a:solidFill>
              </a:rPr>
              <a:t>Report Year Kickoff Steps</a:t>
            </a:r>
          </a:p>
        </p:txBody>
      </p:sp>
      <p:sp>
        <p:nvSpPr>
          <p:cNvPr id="3" name="Content Placeholder 2"/>
          <p:cNvSpPr>
            <a:spLocks noGrp="1"/>
          </p:cNvSpPr>
          <p:nvPr>
            <p:ph idx="1"/>
          </p:nvPr>
        </p:nvSpPr>
        <p:spPr>
          <a:xfrm>
            <a:off x="228601" y="4495800"/>
            <a:ext cx="8458200" cy="1436688"/>
          </a:xfrm>
        </p:spPr>
        <p:txBody>
          <a:bodyPr/>
          <a:lstStyle/>
          <a:p>
            <a:pPr marL="0" indent="0">
              <a:buNone/>
            </a:pPr>
            <a:r>
              <a:rPr lang="en-US" sz="2000" b="1" dirty="0">
                <a:solidFill>
                  <a:srgbClr val="FF0000"/>
                </a:solidFill>
              </a:rPr>
              <a:t>Step 4:</a:t>
            </a:r>
            <a:r>
              <a:rPr lang="en-US" sz="2000" dirty="0"/>
              <a:t> Select “Sub-Recipient Reports” then select the package you want to work on</a:t>
            </a:r>
          </a:p>
          <a:p>
            <a:pPr lvl="1"/>
            <a:r>
              <a:rPr lang="en-US" sz="2000" dirty="0"/>
              <a:t>Helpful Hint: You sort the table by clicking on the headings</a:t>
            </a:r>
          </a:p>
          <a:p>
            <a:pPr lvl="2"/>
            <a:r>
              <a:rPr lang="en-US" sz="2000" dirty="0"/>
              <a:t>Application: Sorting on Open Issues to review which subrecipients have remaining issues to resolve</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58</a:t>
            </a:fld>
            <a:endParaRPr lang="en-US" dirty="0"/>
          </a:p>
        </p:txBody>
      </p:sp>
      <p:grpSp>
        <p:nvGrpSpPr>
          <p:cNvPr id="9" name="Group 8">
            <a:extLst>
              <a:ext uri="{FF2B5EF4-FFF2-40B4-BE49-F238E27FC236}">
                <a16:creationId xmlns:a16="http://schemas.microsoft.com/office/drawing/2014/main" id="{B5989FBD-5342-4105-BC36-60357D420605}"/>
              </a:ext>
            </a:extLst>
          </p:cNvPr>
          <p:cNvGrpSpPr/>
          <p:nvPr/>
        </p:nvGrpSpPr>
        <p:grpSpPr>
          <a:xfrm>
            <a:off x="76200" y="990600"/>
            <a:ext cx="8991600" cy="3405517"/>
            <a:chOff x="44116" y="1100375"/>
            <a:chExt cx="9067800" cy="3428694"/>
          </a:xfrm>
        </p:grpSpPr>
        <p:pic>
          <p:nvPicPr>
            <p:cNvPr id="5" name="Picture 4">
              <a:extLst>
                <a:ext uri="{FF2B5EF4-FFF2-40B4-BE49-F238E27FC236}">
                  <a16:creationId xmlns:a16="http://schemas.microsoft.com/office/drawing/2014/main" id="{566355AD-2DA8-4021-A761-277F922B909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r="833"/>
            <a:stretch/>
          </p:blipFill>
          <p:spPr>
            <a:xfrm>
              <a:off x="44116" y="1100375"/>
              <a:ext cx="9067800" cy="3428694"/>
            </a:xfrm>
            <a:prstGeom prst="rect">
              <a:avLst/>
            </a:prstGeom>
            <a:ln w="9525">
              <a:solidFill>
                <a:schemeClr val="tx1"/>
              </a:solidFill>
            </a:ln>
          </p:spPr>
        </p:pic>
        <p:cxnSp>
          <p:nvCxnSpPr>
            <p:cNvPr id="8" name="Straight Arrow Connector 7"/>
            <p:cNvCxnSpPr>
              <a:cxnSpLocks/>
            </p:cNvCxnSpPr>
            <p:nvPr/>
          </p:nvCxnSpPr>
          <p:spPr>
            <a:xfrm flipH="1" flipV="1">
              <a:off x="2033337" y="2248584"/>
              <a:ext cx="990600" cy="30480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a:extLst>
                <a:ext uri="{FF2B5EF4-FFF2-40B4-BE49-F238E27FC236}">
                  <a16:creationId xmlns:a16="http://schemas.microsoft.com/office/drawing/2014/main" id="{38EF11AD-9C32-46AF-82EC-30B71E140ECA}"/>
                </a:ext>
              </a:extLst>
            </p:cNvPr>
            <p:cNvCxnSpPr>
              <a:cxnSpLocks/>
            </p:cNvCxnSpPr>
            <p:nvPr/>
          </p:nvCxnSpPr>
          <p:spPr>
            <a:xfrm flipH="1" flipV="1">
              <a:off x="2362200" y="3701593"/>
              <a:ext cx="990600" cy="30480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18021165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9E0C9"/>
                </a:solidFill>
              </a:rPr>
              <a:t>Select Annual Forms</a:t>
            </a:r>
          </a:p>
        </p:txBody>
      </p:sp>
      <p:sp>
        <p:nvSpPr>
          <p:cNvPr id="6" name="Content Placeholder 2"/>
          <p:cNvSpPr>
            <a:spLocks noGrp="1"/>
          </p:cNvSpPr>
          <p:nvPr>
            <p:ph idx="1"/>
          </p:nvPr>
        </p:nvSpPr>
        <p:spPr>
          <a:xfrm>
            <a:off x="346421" y="5251907"/>
            <a:ext cx="8451157" cy="1037291"/>
          </a:xfrm>
        </p:spPr>
        <p:txBody>
          <a:bodyPr/>
          <a:lstStyle/>
          <a:p>
            <a:pPr marL="0" indent="0">
              <a:buNone/>
            </a:pPr>
            <a:r>
              <a:rPr lang="en-US" sz="2400" b="1" dirty="0">
                <a:solidFill>
                  <a:srgbClr val="FF0000"/>
                </a:solidFill>
              </a:rPr>
              <a:t>Step 5:</a:t>
            </a:r>
            <a:r>
              <a:rPr lang="en-US" sz="2400" dirty="0"/>
              <a:t> Select “Annual Forms” to be brought to the editable list of forms</a:t>
            </a:r>
          </a:p>
          <a:p>
            <a:pPr marL="0" indent="0">
              <a:buNone/>
            </a:pPr>
            <a:endParaRPr lang="en-US" dirty="0"/>
          </a:p>
        </p:txBody>
      </p:sp>
      <p:sp>
        <p:nvSpPr>
          <p:cNvPr id="3" name="Slide Number Placeholder 2"/>
          <p:cNvSpPr>
            <a:spLocks noGrp="1"/>
          </p:cNvSpPr>
          <p:nvPr>
            <p:ph type="sldNum" sz="quarter" idx="4"/>
          </p:nvPr>
        </p:nvSpPr>
        <p:spPr/>
        <p:txBody>
          <a:bodyPr/>
          <a:lstStyle/>
          <a:p>
            <a:pPr>
              <a:defRPr/>
            </a:pPr>
            <a:fld id="{EA0BD1BF-689B-4D89-8D75-2FEDE0C0747F}" type="slidenum">
              <a:rPr lang="en-US" smtClean="0"/>
              <a:pPr>
                <a:defRPr/>
              </a:pPr>
              <a:t>59</a:t>
            </a:fld>
            <a:endParaRPr lang="en-US" dirty="0"/>
          </a:p>
        </p:txBody>
      </p:sp>
      <p:grpSp>
        <p:nvGrpSpPr>
          <p:cNvPr id="9" name="Group 8">
            <a:extLst>
              <a:ext uri="{FF2B5EF4-FFF2-40B4-BE49-F238E27FC236}">
                <a16:creationId xmlns:a16="http://schemas.microsoft.com/office/drawing/2014/main" id="{33784490-2E5D-4FD6-9BF0-52F35CC822C8}"/>
              </a:ext>
            </a:extLst>
          </p:cNvPr>
          <p:cNvGrpSpPr/>
          <p:nvPr/>
        </p:nvGrpSpPr>
        <p:grpSpPr>
          <a:xfrm>
            <a:off x="54969" y="996078"/>
            <a:ext cx="9034062" cy="4067789"/>
            <a:chOff x="54969" y="996078"/>
            <a:chExt cx="9034062" cy="4067789"/>
          </a:xfrm>
        </p:grpSpPr>
        <p:pic>
          <p:nvPicPr>
            <p:cNvPr id="8" name="Picture 7">
              <a:extLst>
                <a:ext uri="{FF2B5EF4-FFF2-40B4-BE49-F238E27FC236}">
                  <a16:creationId xmlns:a16="http://schemas.microsoft.com/office/drawing/2014/main" id="{BA3E0236-6084-40AE-8BF8-C18C7E0EF1FB}"/>
                </a:ext>
              </a:extLst>
            </p:cNvPr>
            <p:cNvPicPr>
              <a:picLocks noChangeAspect="1"/>
            </p:cNvPicPr>
            <p:nvPr/>
          </p:nvPicPr>
          <p:blipFill rotWithShape="1">
            <a:blip r:embed="rId2"/>
            <a:srcRect l="1202"/>
            <a:stretch/>
          </p:blipFill>
          <p:spPr>
            <a:xfrm>
              <a:off x="54969" y="996078"/>
              <a:ext cx="9034062" cy="4067789"/>
            </a:xfrm>
            <a:prstGeom prst="rect">
              <a:avLst/>
            </a:prstGeom>
            <a:ln w="9525">
              <a:solidFill>
                <a:schemeClr val="tx1"/>
              </a:solidFill>
            </a:ln>
          </p:spPr>
        </p:pic>
        <p:cxnSp>
          <p:nvCxnSpPr>
            <p:cNvPr id="5" name="Straight Arrow Connector 4"/>
            <p:cNvCxnSpPr/>
            <p:nvPr/>
          </p:nvCxnSpPr>
          <p:spPr>
            <a:xfrm flipV="1">
              <a:off x="7772400" y="1905000"/>
              <a:ext cx="0" cy="83820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2424478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763000" cy="822325"/>
          </a:xfrm>
        </p:spPr>
        <p:txBody>
          <a:bodyPr/>
          <a:lstStyle/>
          <a:p>
            <a:r>
              <a:rPr lang="en-US" dirty="0"/>
              <a:t>What is the National Transit Database?</a:t>
            </a:r>
          </a:p>
        </p:txBody>
      </p:sp>
      <p:sp>
        <p:nvSpPr>
          <p:cNvPr id="4" name="Content Placeholder 3"/>
          <p:cNvSpPr>
            <a:spLocks noGrp="1"/>
          </p:cNvSpPr>
          <p:nvPr>
            <p:ph idx="1"/>
          </p:nvPr>
        </p:nvSpPr>
        <p:spPr>
          <a:xfrm>
            <a:off x="457200" y="1752600"/>
            <a:ext cx="8077200" cy="4408488"/>
          </a:xfrm>
        </p:spPr>
        <p:txBody>
          <a:bodyPr/>
          <a:lstStyle/>
          <a:p>
            <a:r>
              <a:rPr lang="en-US" dirty="0"/>
              <a:t>The NTD was established by Congress to be the Nation’s primary source for information and statistics on all public transportation modes of the United States. </a:t>
            </a:r>
          </a:p>
          <a:p>
            <a:r>
              <a:rPr lang="en-US" dirty="0"/>
              <a:t>Conditions and Performance Report </a:t>
            </a:r>
          </a:p>
          <a:p>
            <a:pPr lvl="1"/>
            <a:r>
              <a:rPr lang="en-US" dirty="0"/>
              <a:t>FTA’s biennial report on the nationwide capital investment needs for public transportation </a:t>
            </a:r>
          </a:p>
          <a:p>
            <a:r>
              <a:rPr lang="en-US" dirty="0"/>
              <a:t>Source of data for performance measurement benchmarking </a:t>
            </a:r>
          </a:p>
          <a:p>
            <a:r>
              <a:rPr lang="en-US" dirty="0"/>
              <a:t>Research </a:t>
            </a:r>
          </a:p>
          <a:p>
            <a:endParaRPr lang="en-US" dirty="0"/>
          </a:p>
        </p:txBody>
      </p:sp>
      <p:sp>
        <p:nvSpPr>
          <p:cNvPr id="3" name="Slide Number Placeholder 2"/>
          <p:cNvSpPr>
            <a:spLocks noGrp="1"/>
          </p:cNvSpPr>
          <p:nvPr>
            <p:ph type="sldNum" sz="quarter" idx="4"/>
          </p:nvPr>
        </p:nvSpPr>
        <p:spPr/>
        <p:txBody>
          <a:bodyPr/>
          <a:lstStyle/>
          <a:p>
            <a:pPr>
              <a:defRPr/>
            </a:pPr>
            <a:fld id="{EA0BD1BF-689B-4D89-8D75-2FEDE0C0747F}" type="slidenum">
              <a:rPr lang="en-US" smtClean="0"/>
              <a:pPr>
                <a:defRPr/>
              </a:pPr>
              <a:t>6</a:t>
            </a:fld>
            <a:endParaRPr lang="en-US" dirty="0"/>
          </a:p>
        </p:txBody>
      </p:sp>
    </p:spTree>
    <p:extLst>
      <p:ext uri="{BB962C8B-B14F-4D97-AF65-F5344CB8AC3E}">
        <p14:creationId xmlns:p14="http://schemas.microsoft.com/office/powerpoint/2010/main" val="40924250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9E0C9"/>
                </a:solidFill>
              </a:rPr>
              <a:t>View Form</a:t>
            </a:r>
          </a:p>
        </p:txBody>
      </p:sp>
      <p:sp>
        <p:nvSpPr>
          <p:cNvPr id="3" name="Content Placeholder 2"/>
          <p:cNvSpPr>
            <a:spLocks noGrp="1"/>
          </p:cNvSpPr>
          <p:nvPr>
            <p:ph idx="1"/>
          </p:nvPr>
        </p:nvSpPr>
        <p:spPr>
          <a:xfrm>
            <a:off x="398221" y="5407026"/>
            <a:ext cx="8269527" cy="970873"/>
          </a:xfrm>
        </p:spPr>
        <p:txBody>
          <a:bodyPr/>
          <a:lstStyle/>
          <a:p>
            <a:pPr marL="0" indent="0">
              <a:buNone/>
            </a:pPr>
            <a:r>
              <a:rPr lang="en-US" sz="2400" b="1" dirty="0">
                <a:solidFill>
                  <a:srgbClr val="FF0000"/>
                </a:solidFill>
              </a:rPr>
              <a:t>Step 6:</a:t>
            </a:r>
            <a:r>
              <a:rPr lang="en-US" sz="2400" b="1" dirty="0"/>
              <a:t> </a:t>
            </a:r>
            <a:r>
              <a:rPr lang="en-US" sz="2400" dirty="0"/>
              <a:t>Click the hyperlinked form name</a:t>
            </a: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60</a:t>
            </a:fld>
            <a:endParaRPr lang="en-US" dirty="0"/>
          </a:p>
        </p:txBody>
      </p:sp>
      <p:grpSp>
        <p:nvGrpSpPr>
          <p:cNvPr id="11" name="Group 10">
            <a:extLst>
              <a:ext uri="{FF2B5EF4-FFF2-40B4-BE49-F238E27FC236}">
                <a16:creationId xmlns:a16="http://schemas.microsoft.com/office/drawing/2014/main" id="{BC32E758-52AF-4BED-8014-DACEF5ACC70D}"/>
              </a:ext>
            </a:extLst>
          </p:cNvPr>
          <p:cNvGrpSpPr/>
          <p:nvPr/>
        </p:nvGrpSpPr>
        <p:grpSpPr>
          <a:xfrm>
            <a:off x="57295" y="1321795"/>
            <a:ext cx="9029410" cy="4027743"/>
            <a:chOff x="57295" y="1321795"/>
            <a:chExt cx="9029410" cy="4027743"/>
          </a:xfrm>
        </p:grpSpPr>
        <p:pic>
          <p:nvPicPr>
            <p:cNvPr id="10" name="Picture 9">
              <a:extLst>
                <a:ext uri="{FF2B5EF4-FFF2-40B4-BE49-F238E27FC236}">
                  <a16:creationId xmlns:a16="http://schemas.microsoft.com/office/drawing/2014/main" id="{C58A7B6E-B5F9-468F-B428-0AA08960C99F}"/>
                </a:ext>
              </a:extLst>
            </p:cNvPr>
            <p:cNvPicPr>
              <a:picLocks noChangeAspect="1"/>
            </p:cNvPicPr>
            <p:nvPr/>
          </p:nvPicPr>
          <p:blipFill rotWithShape="1">
            <a:blip r:embed="rId3"/>
            <a:srcRect l="1121" r="132"/>
            <a:stretch/>
          </p:blipFill>
          <p:spPr>
            <a:xfrm>
              <a:off x="57295" y="1321795"/>
              <a:ext cx="9029410" cy="4027743"/>
            </a:xfrm>
            <a:prstGeom prst="rect">
              <a:avLst/>
            </a:prstGeom>
            <a:ln w="9525">
              <a:solidFill>
                <a:schemeClr val="tx1"/>
              </a:solidFill>
            </a:ln>
          </p:spPr>
        </p:pic>
        <p:cxnSp>
          <p:nvCxnSpPr>
            <p:cNvPr id="9" name="Straight Arrow Connector 8">
              <a:extLst>
                <a:ext uri="{FF2B5EF4-FFF2-40B4-BE49-F238E27FC236}">
                  <a16:creationId xmlns:a16="http://schemas.microsoft.com/office/drawing/2014/main" id="{CB424058-2F1C-4CB3-9FC6-A5E1FC43CF85}"/>
                </a:ext>
              </a:extLst>
            </p:cNvPr>
            <p:cNvCxnSpPr/>
            <p:nvPr/>
          </p:nvCxnSpPr>
          <p:spPr>
            <a:xfrm flipH="1">
              <a:off x="1600200" y="4572000"/>
              <a:ext cx="1143000" cy="0"/>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37639482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a:latin typeface="Calibri" panose="020F0502020204030204" pitchFamily="34" charset="0"/>
                <a:cs typeface="Calibri" panose="020F0502020204030204" pitchFamily="34" charset="0"/>
              </a:rPr>
              <a:t>Subrecipient types and forms</a:t>
            </a:r>
          </a:p>
        </p:txBody>
      </p:sp>
      <p:sp>
        <p:nvSpPr>
          <p:cNvPr id="5" name="Text Placeholder 4"/>
          <p:cNvSpPr>
            <a:spLocks noGrp="1"/>
          </p:cNvSpPr>
          <p:nvPr>
            <p:ph type="body" idx="1"/>
          </p:nvPr>
        </p:nvSpPr>
        <p:spPr/>
        <p:txBody>
          <a:bodyPr/>
          <a:lstStyle/>
          <a:p>
            <a:r>
              <a:rPr lang="en-US" dirty="0"/>
              <a:t>Annual Forms</a:t>
            </a:r>
          </a:p>
        </p:txBody>
      </p:sp>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61</a:t>
            </a:fld>
            <a:endParaRPr lang="en-US" dirty="0"/>
          </a:p>
        </p:txBody>
      </p:sp>
    </p:spTree>
    <p:extLst>
      <p:ext uri="{BB962C8B-B14F-4D97-AF65-F5344CB8AC3E}">
        <p14:creationId xmlns:p14="http://schemas.microsoft.com/office/powerpoint/2010/main" val="7121689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Rural General Public Transit (RGPT)</a:t>
            </a:r>
          </a:p>
        </p:txBody>
      </p:sp>
      <p:sp>
        <p:nvSpPr>
          <p:cNvPr id="3" name="Content Placeholder 2"/>
          <p:cNvSpPr>
            <a:spLocks noGrp="1"/>
          </p:cNvSpPr>
          <p:nvPr>
            <p:ph idx="1"/>
          </p:nvPr>
        </p:nvSpPr>
        <p:spPr>
          <a:xfrm>
            <a:off x="448100" y="1630364"/>
            <a:ext cx="8314899" cy="5227636"/>
          </a:xfrm>
        </p:spPr>
        <p:txBody>
          <a:bodyPr>
            <a:normAutofit lnSpcReduction="10000"/>
          </a:bodyPr>
          <a:lstStyle/>
          <a:p>
            <a:pPr marL="0" indent="0">
              <a:buNone/>
            </a:pPr>
            <a:r>
              <a:rPr lang="en-US" sz="1800" b="1" dirty="0"/>
              <a:t>Definition: </a:t>
            </a:r>
            <a:r>
              <a:rPr lang="en-US" sz="2100" dirty="0"/>
              <a:t>Agencies that provide rural service and receive or benefit from 5311 funding. (Does not include those receiving §5307 funding or Tribes)</a:t>
            </a:r>
          </a:p>
          <a:p>
            <a:pPr marL="0" indent="0">
              <a:buNone/>
            </a:pPr>
            <a:endParaRPr lang="en-US" sz="900" b="1" dirty="0"/>
          </a:p>
          <a:p>
            <a:pPr marL="0" indent="0">
              <a:buNone/>
            </a:pPr>
            <a:r>
              <a:rPr lang="en-US" sz="1800" b="1" dirty="0"/>
              <a:t>Required Forms:</a:t>
            </a:r>
          </a:p>
          <a:p>
            <a:pPr marL="0" indent="0">
              <a:buNone/>
            </a:pPr>
            <a:r>
              <a:rPr lang="en-US" sz="2100" dirty="0"/>
              <a:t>B-10: Organization Type and Fiscal Year End Date</a:t>
            </a:r>
          </a:p>
          <a:p>
            <a:pPr marL="0" indent="0">
              <a:buNone/>
            </a:pPr>
            <a:r>
              <a:rPr lang="en-US" sz="2100" dirty="0"/>
              <a:t>A-10: Maintenance Facilities (one per mode)</a:t>
            </a:r>
          </a:p>
          <a:p>
            <a:pPr marL="0" indent="0">
              <a:buNone/>
            </a:pPr>
            <a:r>
              <a:rPr lang="en-US" sz="2100" dirty="0"/>
              <a:t>A-15: Transit Asset Management Facilities Inventory</a:t>
            </a:r>
            <a:endParaRPr lang="en-US" sz="2100" b="1" dirty="0"/>
          </a:p>
          <a:p>
            <a:pPr marL="0" indent="0">
              <a:buNone/>
            </a:pPr>
            <a:r>
              <a:rPr lang="en-US" sz="2100" dirty="0"/>
              <a:t>A-30: Revenue Vehicle Inventory (one per mode)</a:t>
            </a:r>
          </a:p>
          <a:p>
            <a:pPr marL="0" indent="0">
              <a:buNone/>
            </a:pPr>
            <a:r>
              <a:rPr lang="en-US" sz="2100" dirty="0"/>
              <a:t>A-35: Service Vehicle Inventory</a:t>
            </a:r>
            <a:endParaRPr lang="en-US" sz="2100" b="1" dirty="0"/>
          </a:p>
          <a:p>
            <a:pPr marL="0" indent="0">
              <a:buNone/>
            </a:pPr>
            <a:r>
              <a:rPr lang="en-US" sz="2100" dirty="0"/>
              <a:t>RR-20: Reduced Reporting</a:t>
            </a:r>
          </a:p>
          <a:p>
            <a:pPr lvl="1"/>
            <a:r>
              <a:rPr lang="en-US" sz="2100" dirty="0"/>
              <a:t>Financial Data</a:t>
            </a:r>
          </a:p>
          <a:p>
            <a:pPr lvl="1"/>
            <a:r>
              <a:rPr lang="en-US" sz="2100" dirty="0"/>
              <a:t>Service Data</a:t>
            </a:r>
          </a:p>
          <a:p>
            <a:pPr lvl="1"/>
            <a:r>
              <a:rPr lang="en-US" sz="2100" dirty="0"/>
              <a:t>Safety Data</a:t>
            </a:r>
          </a:p>
          <a:p>
            <a:pPr lvl="1"/>
            <a:r>
              <a:rPr lang="en-US" sz="2100" dirty="0"/>
              <a:t>Volunteer Data</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62</a:t>
            </a:fld>
            <a:endParaRPr lang="en-US" dirty="0"/>
          </a:p>
        </p:txBody>
      </p:sp>
    </p:spTree>
    <p:extLst>
      <p:ext uri="{BB962C8B-B14F-4D97-AF65-F5344CB8AC3E}">
        <p14:creationId xmlns:p14="http://schemas.microsoft.com/office/powerpoint/2010/main" val="11144009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Reduced Asset Subrecipient</a:t>
            </a:r>
          </a:p>
        </p:txBody>
      </p:sp>
      <p:sp>
        <p:nvSpPr>
          <p:cNvPr id="3" name="Content Placeholder 2"/>
          <p:cNvSpPr>
            <a:spLocks noGrp="1"/>
          </p:cNvSpPr>
          <p:nvPr>
            <p:ph idx="1"/>
          </p:nvPr>
        </p:nvSpPr>
        <p:spPr>
          <a:xfrm>
            <a:off x="448100" y="1630364"/>
            <a:ext cx="8314899" cy="5227636"/>
          </a:xfrm>
        </p:spPr>
        <p:txBody>
          <a:bodyPr>
            <a:normAutofit/>
          </a:bodyPr>
          <a:lstStyle/>
          <a:p>
            <a:pPr marL="0" indent="0">
              <a:buNone/>
            </a:pPr>
            <a:r>
              <a:rPr lang="en-US" sz="2000" b="1" dirty="0"/>
              <a:t>Definition: </a:t>
            </a:r>
            <a:r>
              <a:rPr lang="en-US" sz="2000" dirty="0"/>
              <a:t>Agencies that receive or benefit from FTA funding (Chapter 53) other than§5307 or§5311 funding (e.g., §5310), and owns, manages, or operates an FTA-funded capital asset used in providing public transportation services.</a:t>
            </a:r>
          </a:p>
          <a:p>
            <a:pPr marL="0" indent="0">
              <a:buNone/>
            </a:pPr>
            <a:endParaRPr lang="en-US" sz="800" dirty="0"/>
          </a:p>
          <a:p>
            <a:pPr marL="0" indent="0">
              <a:buNone/>
            </a:pPr>
            <a:r>
              <a:rPr lang="en-US" sz="2000" b="1" dirty="0"/>
              <a:t>Required Forms:</a:t>
            </a:r>
          </a:p>
          <a:p>
            <a:pPr marL="0" indent="0">
              <a:buNone/>
            </a:pPr>
            <a:r>
              <a:rPr lang="en-US" sz="2000" dirty="0"/>
              <a:t>B-10: Organization Type and Fiscal Year End Date</a:t>
            </a:r>
          </a:p>
          <a:p>
            <a:pPr marL="0" indent="0">
              <a:buNone/>
            </a:pPr>
            <a:r>
              <a:rPr lang="en-US" sz="2000" dirty="0"/>
              <a:t>A-15: Transit Asset Management Facilities Inventory</a:t>
            </a:r>
            <a:endParaRPr lang="en-US" sz="2000" b="1" dirty="0"/>
          </a:p>
          <a:p>
            <a:pPr marL="0" indent="0">
              <a:buNone/>
            </a:pPr>
            <a:r>
              <a:rPr lang="en-US" sz="2000" dirty="0"/>
              <a:t>A-30: Revenue Vehicle Inventory (one per mode)</a:t>
            </a:r>
          </a:p>
          <a:p>
            <a:pPr marL="0" indent="0">
              <a:buNone/>
            </a:pPr>
            <a:r>
              <a:rPr lang="en-US" sz="2000" dirty="0"/>
              <a:t>A-35: Service Vehicle Inventory</a:t>
            </a:r>
            <a:endParaRPr lang="en-US" sz="2000" b="1"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63</a:t>
            </a:fld>
            <a:endParaRPr lang="en-US" dirty="0"/>
          </a:p>
        </p:txBody>
      </p:sp>
    </p:spTree>
    <p:extLst>
      <p:ext uri="{BB962C8B-B14F-4D97-AF65-F5344CB8AC3E}">
        <p14:creationId xmlns:p14="http://schemas.microsoft.com/office/powerpoint/2010/main" val="33196273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Urban/Tribal Subrecipients</a:t>
            </a:r>
          </a:p>
        </p:txBody>
      </p:sp>
      <p:sp>
        <p:nvSpPr>
          <p:cNvPr id="5" name="Content Placeholder 4"/>
          <p:cNvSpPr>
            <a:spLocks noGrp="1"/>
          </p:cNvSpPr>
          <p:nvPr>
            <p:ph idx="1"/>
          </p:nvPr>
        </p:nvSpPr>
        <p:spPr/>
        <p:txBody>
          <a:bodyPr/>
          <a:lstStyle/>
          <a:p>
            <a:pPr marL="0" indent="0">
              <a:buNone/>
            </a:pPr>
            <a:r>
              <a:rPr lang="en-US" sz="2200" b="1" dirty="0"/>
              <a:t>Definition: </a:t>
            </a:r>
            <a:r>
              <a:rPr lang="en-US" sz="2200" dirty="0"/>
              <a:t>Transit agencies that commonly provide service to both Urban and Rural areas, may receive or benefit from §5307 funding.</a:t>
            </a:r>
          </a:p>
          <a:p>
            <a:pPr marL="0" indent="0">
              <a:buNone/>
            </a:pPr>
            <a:endParaRPr lang="en-US" sz="800" dirty="0"/>
          </a:p>
          <a:p>
            <a:pPr marL="0" indent="0">
              <a:buNone/>
            </a:pPr>
            <a:r>
              <a:rPr lang="en-US" sz="2200" b="1" dirty="0"/>
              <a:t>Required Forms:</a:t>
            </a:r>
          </a:p>
          <a:p>
            <a:pPr marL="0" indent="0">
              <a:buNone/>
            </a:pPr>
            <a:r>
              <a:rPr lang="en-US" sz="2200" dirty="0"/>
              <a:t>B-10: Organization Type and Fiscal Year End Date</a:t>
            </a:r>
          </a:p>
          <a:p>
            <a:pPr marL="0" indent="0">
              <a:buNone/>
            </a:pPr>
            <a:r>
              <a:rPr lang="en-US" sz="2200" dirty="0"/>
              <a:t>RR-20 Urban/Tribal Subrecipient</a:t>
            </a:r>
          </a:p>
          <a:p>
            <a:pPr marL="633412" indent="-285750">
              <a:buFont typeface="Wingdings" panose="05000000000000000000" pitchFamily="2" charset="2"/>
              <a:buChar char="Ø"/>
            </a:pPr>
            <a:r>
              <a:rPr lang="en-US" sz="2200" dirty="0"/>
              <a:t>Section 5311 Funds</a:t>
            </a:r>
          </a:p>
        </p:txBody>
      </p:sp>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64</a:t>
            </a:fld>
            <a:endParaRPr lang="en-US" dirty="0"/>
          </a:p>
        </p:txBody>
      </p:sp>
    </p:spTree>
    <p:extLst>
      <p:ext uri="{BB962C8B-B14F-4D97-AF65-F5344CB8AC3E}">
        <p14:creationId xmlns:p14="http://schemas.microsoft.com/office/powerpoint/2010/main" val="12050030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Intercity Bus Subrecipients</a:t>
            </a:r>
          </a:p>
        </p:txBody>
      </p:sp>
      <p:sp>
        <p:nvSpPr>
          <p:cNvPr id="3" name="Content Placeholder 2"/>
          <p:cNvSpPr>
            <a:spLocks noGrp="1"/>
          </p:cNvSpPr>
          <p:nvPr>
            <p:ph idx="1"/>
          </p:nvPr>
        </p:nvSpPr>
        <p:spPr>
          <a:xfrm>
            <a:off x="457200" y="1630363"/>
            <a:ext cx="8229600" cy="4530726"/>
          </a:xfrm>
        </p:spPr>
        <p:txBody>
          <a:bodyPr/>
          <a:lstStyle/>
          <a:p>
            <a:pPr marL="0" indent="0">
              <a:buNone/>
            </a:pPr>
            <a:r>
              <a:rPr lang="en-US" sz="2000" b="1" dirty="0"/>
              <a:t>Definition:</a:t>
            </a:r>
            <a:r>
              <a:rPr lang="en-US" sz="2000" dirty="0"/>
              <a:t> Regularly scheduled bus service for the general public that: </a:t>
            </a:r>
          </a:p>
          <a:p>
            <a:pPr lvl="1">
              <a:buFont typeface="Wingdings" panose="05000000000000000000" pitchFamily="2" charset="2"/>
              <a:buChar char="Ø"/>
            </a:pPr>
            <a:r>
              <a:rPr lang="en-US" sz="2000" dirty="0"/>
              <a:t>Operates with limited stops between two urbanized areas; </a:t>
            </a:r>
          </a:p>
          <a:p>
            <a:pPr lvl="1">
              <a:buFont typeface="Wingdings" panose="05000000000000000000" pitchFamily="2" charset="2"/>
              <a:buChar char="Ø"/>
            </a:pPr>
            <a:r>
              <a:rPr lang="en-US" sz="2000" dirty="0"/>
              <a:t>Connects rural areas to an urbanized area; or</a:t>
            </a:r>
          </a:p>
          <a:p>
            <a:pPr lvl="1">
              <a:buFont typeface="Wingdings" panose="05000000000000000000" pitchFamily="2" charset="2"/>
              <a:buChar char="Ø"/>
            </a:pPr>
            <a:r>
              <a:rPr lang="en-US" sz="2000" dirty="0"/>
              <a:t>Has the capacity for transporting luggage.</a:t>
            </a:r>
          </a:p>
          <a:p>
            <a:pPr marL="0" indent="0">
              <a:buNone/>
            </a:pPr>
            <a:endParaRPr lang="en-US" sz="500" dirty="0"/>
          </a:p>
          <a:p>
            <a:pPr marL="0" indent="0">
              <a:buNone/>
            </a:pPr>
            <a:r>
              <a:rPr lang="en-US" sz="2000" b="1" dirty="0"/>
              <a:t>Required Information:</a:t>
            </a:r>
          </a:p>
          <a:p>
            <a:pPr marL="0" indent="0">
              <a:buNone/>
            </a:pPr>
            <a:r>
              <a:rPr lang="en-US" sz="2000" dirty="0"/>
              <a:t>B-10 - Organization Type and Fiscal Year End Date</a:t>
            </a:r>
          </a:p>
          <a:p>
            <a:pPr marL="0" indent="0">
              <a:buNone/>
            </a:pPr>
            <a:r>
              <a:rPr lang="en-US" sz="2000" dirty="0"/>
              <a:t>RR-20 Intercity Bus Subrecipient</a:t>
            </a:r>
          </a:p>
          <a:p>
            <a:pPr marL="633412" indent="-285750">
              <a:buFont typeface="Wingdings" panose="05000000000000000000" pitchFamily="2" charset="2"/>
              <a:buChar char="Ø"/>
            </a:pPr>
            <a:r>
              <a:rPr lang="en-US" sz="2000" dirty="0"/>
              <a:t>Section 5311 Funds</a:t>
            </a:r>
          </a:p>
          <a:p>
            <a:pPr marL="633412" indent="-285750">
              <a:buFont typeface="Wingdings" panose="05000000000000000000" pitchFamily="2" charset="2"/>
              <a:buChar char="Ø"/>
            </a:pPr>
            <a:r>
              <a:rPr lang="en-US" sz="2000" dirty="0"/>
              <a:t>Vehicle Revenue Miles travelled during §5311 revenue service. </a:t>
            </a:r>
          </a:p>
          <a:p>
            <a:pPr marL="633412" indent="-285750">
              <a:buFont typeface="Wingdings" panose="05000000000000000000" pitchFamily="2" charset="2"/>
              <a:buChar char="Ø"/>
            </a:pPr>
            <a:r>
              <a:rPr lang="en-US" sz="2000" dirty="0"/>
              <a:t>Unlinked Passenger Trips during §5311 revenue service. </a:t>
            </a:r>
          </a:p>
          <a:p>
            <a:pPr marL="0" indent="0">
              <a:buNone/>
            </a:pPr>
            <a:endParaRPr lang="en-US" sz="2400"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65</a:t>
            </a:fld>
            <a:endParaRPr lang="en-US" dirty="0"/>
          </a:p>
        </p:txBody>
      </p:sp>
    </p:spTree>
    <p:extLst>
      <p:ext uri="{BB962C8B-B14F-4D97-AF65-F5344CB8AC3E}">
        <p14:creationId xmlns:p14="http://schemas.microsoft.com/office/powerpoint/2010/main" val="2815354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B-10</a:t>
            </a:r>
          </a:p>
        </p:txBody>
      </p:sp>
      <p:sp>
        <p:nvSpPr>
          <p:cNvPr id="5" name="Text Placeholder 4"/>
          <p:cNvSpPr>
            <a:spLocks noGrp="1"/>
          </p:cNvSpPr>
          <p:nvPr>
            <p:ph type="body" idx="1"/>
          </p:nvPr>
        </p:nvSpPr>
        <p:spPr/>
        <p:txBody>
          <a:bodyPr/>
          <a:lstStyle/>
          <a:p>
            <a:r>
              <a:rPr lang="en-US" dirty="0"/>
              <a:t>Basic Information	</a:t>
            </a:r>
          </a:p>
        </p:txBody>
      </p:sp>
    </p:spTree>
    <p:extLst>
      <p:ext uri="{BB962C8B-B14F-4D97-AF65-F5344CB8AC3E}">
        <p14:creationId xmlns:p14="http://schemas.microsoft.com/office/powerpoint/2010/main" val="8713260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solidFill>
                  <a:srgbClr val="E9E0C9"/>
                </a:solidFill>
              </a:rPr>
              <a:t>General Information</a:t>
            </a:r>
          </a:p>
        </p:txBody>
      </p:sp>
      <p:sp>
        <p:nvSpPr>
          <p:cNvPr id="3" name="Content Placeholder 2"/>
          <p:cNvSpPr>
            <a:spLocks noGrp="1"/>
          </p:cNvSpPr>
          <p:nvPr>
            <p:ph idx="1"/>
          </p:nvPr>
        </p:nvSpPr>
        <p:spPr>
          <a:xfrm>
            <a:off x="525516" y="4440158"/>
            <a:ext cx="8092966" cy="2253599"/>
          </a:xfrm>
        </p:spPr>
        <p:txBody>
          <a:bodyPr/>
          <a:lstStyle/>
          <a:p>
            <a:pPr marL="1587" indent="0">
              <a:buNone/>
            </a:pPr>
            <a:r>
              <a:rPr lang="en-US" sz="2000" dirty="0"/>
              <a:t>Once the B-10 form is open:</a:t>
            </a:r>
          </a:p>
          <a:p>
            <a:pPr lvl="1"/>
            <a:r>
              <a:rPr lang="en-US" sz="1800" dirty="0"/>
              <a:t>Select an Organization Type from the drop down menu.</a:t>
            </a:r>
          </a:p>
          <a:p>
            <a:pPr lvl="1"/>
            <a:r>
              <a:rPr lang="en-US" sz="1800" dirty="0"/>
              <a:t>Update the Fiscal Year End Date. </a:t>
            </a:r>
          </a:p>
          <a:p>
            <a:pPr lvl="2"/>
            <a:r>
              <a:rPr lang="en-US" sz="1600" dirty="0"/>
              <a:t>Dependent on what dates the data are from – may be different from the State’s FY. </a:t>
            </a:r>
          </a:p>
          <a:p>
            <a:pPr lvl="1"/>
            <a:r>
              <a:rPr lang="en-US" sz="1800" dirty="0"/>
              <a:t>“Save and Validate” and “Close” when finished.</a:t>
            </a:r>
          </a:p>
          <a:p>
            <a:pPr lvl="1"/>
            <a:endParaRPr lang="en-US" sz="2000" dirty="0"/>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67</a:t>
            </a:fld>
            <a:endParaRPr lang="en-US" dirty="0"/>
          </a:p>
        </p:txBody>
      </p:sp>
      <p:grpSp>
        <p:nvGrpSpPr>
          <p:cNvPr id="8" name="Group 7">
            <a:extLst>
              <a:ext uri="{FF2B5EF4-FFF2-40B4-BE49-F238E27FC236}">
                <a16:creationId xmlns:a16="http://schemas.microsoft.com/office/drawing/2014/main" id="{10A392F9-7D9F-42F9-837A-FEDA8EB0CB88}"/>
              </a:ext>
            </a:extLst>
          </p:cNvPr>
          <p:cNvGrpSpPr/>
          <p:nvPr/>
        </p:nvGrpSpPr>
        <p:grpSpPr>
          <a:xfrm>
            <a:off x="255670" y="808038"/>
            <a:ext cx="8632659" cy="3632120"/>
            <a:chOff x="54142" y="1219200"/>
            <a:chExt cx="9035716" cy="3893120"/>
          </a:xfrm>
        </p:grpSpPr>
        <p:pic>
          <p:nvPicPr>
            <p:cNvPr id="2" name="Picture 1">
              <a:extLst>
                <a:ext uri="{FF2B5EF4-FFF2-40B4-BE49-F238E27FC236}">
                  <a16:creationId xmlns:a16="http://schemas.microsoft.com/office/drawing/2014/main" id="{DA739AFC-130E-44FB-AAEC-1EDDD52CD781}"/>
                </a:ext>
              </a:extLst>
            </p:cNvPr>
            <p:cNvPicPr>
              <a:picLocks noChangeAspect="1"/>
            </p:cNvPicPr>
            <p:nvPr/>
          </p:nvPicPr>
          <p:blipFill rotWithShape="1">
            <a:blip r:embed="rId3"/>
            <a:srcRect l="1138" t="7007" r="45" b="3502"/>
            <a:stretch/>
          </p:blipFill>
          <p:spPr>
            <a:xfrm>
              <a:off x="54142" y="1219200"/>
              <a:ext cx="9035716" cy="3893120"/>
            </a:xfrm>
            <a:prstGeom prst="rect">
              <a:avLst/>
            </a:prstGeom>
            <a:ln w="9525">
              <a:solidFill>
                <a:schemeClr val="tx1"/>
              </a:solidFill>
            </a:ln>
          </p:spPr>
        </p:pic>
        <p:cxnSp>
          <p:nvCxnSpPr>
            <p:cNvPr id="7" name="Straight Arrow Connector 6">
              <a:extLst>
                <a:ext uri="{FF2B5EF4-FFF2-40B4-BE49-F238E27FC236}">
                  <a16:creationId xmlns:a16="http://schemas.microsoft.com/office/drawing/2014/main" id="{9497B5C5-A77B-4CCD-8018-7C01FD9056AF}"/>
                </a:ext>
              </a:extLst>
            </p:cNvPr>
            <p:cNvCxnSpPr/>
            <p:nvPr/>
          </p:nvCxnSpPr>
          <p:spPr>
            <a:xfrm flipV="1">
              <a:off x="3657600" y="3124200"/>
              <a:ext cx="0" cy="838200"/>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22373790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A-10 </a:t>
            </a:r>
          </a:p>
        </p:txBody>
      </p:sp>
      <p:sp>
        <p:nvSpPr>
          <p:cNvPr id="5" name="Text Placeholder 4"/>
          <p:cNvSpPr>
            <a:spLocks noGrp="1"/>
          </p:cNvSpPr>
          <p:nvPr>
            <p:ph type="body" idx="1"/>
          </p:nvPr>
        </p:nvSpPr>
        <p:spPr/>
        <p:txBody>
          <a:bodyPr/>
          <a:lstStyle/>
          <a:p>
            <a:r>
              <a:rPr lang="en-US" dirty="0"/>
              <a:t>Stations &amp; Maintenance Facilities	</a:t>
            </a:r>
          </a:p>
        </p:txBody>
      </p:sp>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68</a:t>
            </a:fld>
            <a:endParaRPr lang="en-US" dirty="0"/>
          </a:p>
        </p:txBody>
      </p:sp>
    </p:spTree>
    <p:extLst>
      <p:ext uri="{BB962C8B-B14F-4D97-AF65-F5344CB8AC3E}">
        <p14:creationId xmlns:p14="http://schemas.microsoft.com/office/powerpoint/2010/main" val="21693241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E9E0C9"/>
                </a:solidFill>
              </a:rPr>
              <a:t>Enter Data and Click Save</a:t>
            </a:r>
          </a:p>
        </p:txBody>
      </p:sp>
      <p:sp>
        <p:nvSpPr>
          <p:cNvPr id="3" name="Content Placeholder 2"/>
          <p:cNvSpPr>
            <a:spLocks noGrp="1"/>
          </p:cNvSpPr>
          <p:nvPr>
            <p:ph idx="1"/>
          </p:nvPr>
        </p:nvSpPr>
        <p:spPr>
          <a:xfrm>
            <a:off x="472966" y="4854168"/>
            <a:ext cx="8213834" cy="1585306"/>
          </a:xfrm>
        </p:spPr>
        <p:txBody>
          <a:bodyPr/>
          <a:lstStyle/>
          <a:p>
            <a:pPr marL="457200" lvl="1" indent="0">
              <a:buNone/>
            </a:pPr>
            <a:r>
              <a:rPr lang="en-US" sz="2200" dirty="0"/>
              <a:t>Once the A-10 form is open:</a:t>
            </a:r>
          </a:p>
          <a:p>
            <a:pPr lvl="1"/>
            <a:r>
              <a:rPr lang="en-US" sz="2000" dirty="0"/>
              <a:t>Enter Data and Click “Save and Validate”</a:t>
            </a:r>
          </a:p>
          <a:p>
            <a:pPr lvl="1"/>
            <a:r>
              <a:rPr lang="en-US" sz="2000" dirty="0"/>
              <a:t>If facility is used by more than one mode, report a pro-rated share based on the amount of vehicles it services</a:t>
            </a:r>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69</a:t>
            </a:fld>
            <a:endParaRPr lang="en-US" dirty="0"/>
          </a:p>
        </p:txBody>
      </p:sp>
      <p:pic>
        <p:nvPicPr>
          <p:cNvPr id="2" name="Picture 1">
            <a:extLst>
              <a:ext uri="{FF2B5EF4-FFF2-40B4-BE49-F238E27FC236}">
                <a16:creationId xmlns:a16="http://schemas.microsoft.com/office/drawing/2014/main" id="{453E7267-085C-48B2-A61F-4986EEB28450}"/>
              </a:ext>
            </a:extLst>
          </p:cNvPr>
          <p:cNvPicPr>
            <a:picLocks noChangeAspect="1"/>
          </p:cNvPicPr>
          <p:nvPr/>
        </p:nvPicPr>
        <p:blipFill rotWithShape="1">
          <a:blip r:embed="rId3"/>
          <a:srcRect l="833" r="811" b="17446"/>
          <a:stretch/>
        </p:blipFill>
        <p:spPr>
          <a:xfrm>
            <a:off x="83080" y="1211179"/>
            <a:ext cx="8993605" cy="3516019"/>
          </a:xfrm>
          <a:prstGeom prst="rect">
            <a:avLst/>
          </a:prstGeom>
          <a:ln w="9525">
            <a:solidFill>
              <a:schemeClr val="tx1"/>
            </a:solidFill>
          </a:ln>
        </p:spPr>
      </p:pic>
    </p:spTree>
    <p:extLst>
      <p:ext uri="{BB962C8B-B14F-4D97-AF65-F5344CB8AC3E}">
        <p14:creationId xmlns:p14="http://schemas.microsoft.com/office/powerpoint/2010/main" val="3237848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Reports?</a:t>
            </a:r>
          </a:p>
        </p:txBody>
      </p:sp>
      <p:sp>
        <p:nvSpPr>
          <p:cNvPr id="3" name="Content Placeholder 2"/>
          <p:cNvSpPr>
            <a:spLocks noGrp="1"/>
          </p:cNvSpPr>
          <p:nvPr>
            <p:ph idx="1"/>
          </p:nvPr>
        </p:nvSpPr>
        <p:spPr/>
        <p:txBody>
          <a:bodyPr/>
          <a:lstStyle/>
          <a:p>
            <a:r>
              <a:rPr lang="en-US" dirty="0"/>
              <a:t>All States, Tribes, and Territories benefiting from the FTA Chapter 53 funding</a:t>
            </a:r>
          </a:p>
          <a:p>
            <a:pPr lvl="1"/>
            <a:r>
              <a:rPr lang="en-US" dirty="0"/>
              <a:t>States report on behalf of current subrecipients (sub-grantees) that operate public transportation </a:t>
            </a:r>
          </a:p>
          <a:p>
            <a:r>
              <a:rPr lang="en-US" dirty="0"/>
              <a:t>Previous subrecipients of 5311 funds that have continuing grant requirements</a:t>
            </a:r>
          </a:p>
          <a:p>
            <a:r>
              <a:rPr lang="en-US" dirty="0"/>
              <a:t>Future subrecipients of 5311 funding (voluntary reporters) </a:t>
            </a:r>
          </a:p>
          <a:p>
            <a:endParaRPr lang="en-US" dirty="0"/>
          </a:p>
        </p:txBody>
      </p:sp>
      <p:sp>
        <p:nvSpPr>
          <p:cNvPr id="4" name="Slide Number Placeholder 3"/>
          <p:cNvSpPr>
            <a:spLocks noGrp="1"/>
          </p:cNvSpPr>
          <p:nvPr>
            <p:ph type="sldNum" sz="quarter" idx="4"/>
          </p:nvPr>
        </p:nvSpPr>
        <p:spPr/>
        <p:txBody>
          <a:bodyPr/>
          <a:lstStyle/>
          <a:p>
            <a:fld id="{EA0BD1BF-689B-4D89-8D75-2FEDE0C0747F}" type="slidenum">
              <a:rPr lang="en-US" smtClean="0"/>
              <a:pPr/>
              <a:t>7</a:t>
            </a:fld>
            <a:endParaRPr lang="en-US" dirty="0"/>
          </a:p>
        </p:txBody>
      </p:sp>
    </p:spTree>
    <p:extLst>
      <p:ext uri="{BB962C8B-B14F-4D97-AF65-F5344CB8AC3E}">
        <p14:creationId xmlns:p14="http://schemas.microsoft.com/office/powerpoint/2010/main" val="27903228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Allocation of Assets</a:t>
            </a:r>
          </a:p>
        </p:txBody>
      </p:sp>
      <p:sp>
        <p:nvSpPr>
          <p:cNvPr id="3" name="Content Placeholder 2"/>
          <p:cNvSpPr>
            <a:spLocks noGrp="1"/>
          </p:cNvSpPr>
          <p:nvPr>
            <p:ph idx="1"/>
          </p:nvPr>
        </p:nvSpPr>
        <p:spPr>
          <a:xfrm>
            <a:off x="472966" y="1782058"/>
            <a:ext cx="8229600" cy="4259263"/>
          </a:xfrm>
        </p:spPr>
        <p:txBody>
          <a:bodyPr/>
          <a:lstStyle/>
          <a:p>
            <a:r>
              <a:rPr lang="en-US" sz="2400" dirty="0"/>
              <a:t>A subrecipient operates a Demand Response (DR) service and a fixed-route bus (MB) service</a:t>
            </a:r>
          </a:p>
          <a:p>
            <a:pPr lvl="1"/>
            <a:r>
              <a:rPr lang="en-US" sz="2400" dirty="0"/>
              <a:t>Subrecipient owns 1 maintenance facility</a:t>
            </a:r>
          </a:p>
          <a:p>
            <a:pPr lvl="1"/>
            <a:r>
              <a:rPr lang="en-US" sz="2400" dirty="0"/>
              <a:t>Subrecipient owns 20 vehicles total – 15 used for DR and 5 used for MB</a:t>
            </a:r>
          </a:p>
          <a:p>
            <a:pPr lvl="2"/>
            <a:r>
              <a:rPr lang="en-US" sz="2200" dirty="0"/>
              <a:t>DR A-10 Form shows .75 for Owned Facility</a:t>
            </a:r>
          </a:p>
          <a:p>
            <a:pPr lvl="3"/>
            <a:r>
              <a:rPr lang="en-US" sz="2200" dirty="0"/>
              <a:t>(15 DR Vehicles/20 Total Vehicles) = </a:t>
            </a:r>
            <a:r>
              <a:rPr lang="en-US" sz="2200" b="1" dirty="0"/>
              <a:t>0.75 owned</a:t>
            </a:r>
          </a:p>
          <a:p>
            <a:pPr lvl="2"/>
            <a:r>
              <a:rPr lang="en-US" sz="2200" dirty="0"/>
              <a:t>MB A-10 Form shows .25 for Owned Facility</a:t>
            </a:r>
          </a:p>
          <a:p>
            <a:pPr lvl="3"/>
            <a:r>
              <a:rPr lang="en-US" sz="2200" dirty="0"/>
              <a:t>(5 MB Vehicles/20 Total Vehicles) = </a:t>
            </a:r>
            <a:r>
              <a:rPr lang="en-US" sz="2200" b="1" dirty="0"/>
              <a:t>0.25 owned</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70</a:t>
            </a:fld>
            <a:endParaRPr lang="en-US" dirty="0"/>
          </a:p>
        </p:txBody>
      </p:sp>
    </p:spTree>
    <p:extLst>
      <p:ext uri="{BB962C8B-B14F-4D97-AF65-F5344CB8AC3E}">
        <p14:creationId xmlns:p14="http://schemas.microsoft.com/office/powerpoint/2010/main" val="40475497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A-15</a:t>
            </a:r>
          </a:p>
        </p:txBody>
      </p:sp>
      <p:sp>
        <p:nvSpPr>
          <p:cNvPr id="5" name="Text Placeholder 4"/>
          <p:cNvSpPr>
            <a:spLocks noGrp="1"/>
          </p:cNvSpPr>
          <p:nvPr>
            <p:ph type="body" idx="1"/>
          </p:nvPr>
        </p:nvSpPr>
        <p:spPr/>
        <p:txBody>
          <a:bodyPr/>
          <a:lstStyle/>
          <a:p>
            <a:r>
              <a:rPr lang="en-US" dirty="0"/>
              <a:t>Asset Inventory Management - Facilities Inventory	</a:t>
            </a:r>
          </a:p>
        </p:txBody>
      </p:sp>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71</a:t>
            </a:fld>
            <a:endParaRPr lang="en-US" dirty="0"/>
          </a:p>
        </p:txBody>
      </p:sp>
    </p:spTree>
    <p:extLst>
      <p:ext uri="{BB962C8B-B14F-4D97-AF65-F5344CB8AC3E}">
        <p14:creationId xmlns:p14="http://schemas.microsoft.com/office/powerpoint/2010/main" val="21542042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37D4A-347F-4390-93CA-A23050031810}"/>
              </a:ext>
            </a:extLst>
          </p:cNvPr>
          <p:cNvSpPr>
            <a:spLocks noGrp="1"/>
          </p:cNvSpPr>
          <p:nvPr>
            <p:ph type="title"/>
          </p:nvPr>
        </p:nvSpPr>
        <p:spPr/>
        <p:txBody>
          <a:bodyPr/>
          <a:lstStyle/>
          <a:p>
            <a:r>
              <a:rPr lang="en-US" dirty="0"/>
              <a:t>Facilities Inventory - What to Report</a:t>
            </a:r>
          </a:p>
        </p:txBody>
      </p:sp>
      <p:sp>
        <p:nvSpPr>
          <p:cNvPr id="3" name="Content Placeholder 2">
            <a:extLst>
              <a:ext uri="{FF2B5EF4-FFF2-40B4-BE49-F238E27FC236}">
                <a16:creationId xmlns:a16="http://schemas.microsoft.com/office/drawing/2014/main" id="{1A4CBA28-3FBE-48B8-A44C-C0AE5F5BB5D9}"/>
              </a:ext>
            </a:extLst>
          </p:cNvPr>
          <p:cNvSpPr>
            <a:spLocks noGrp="1"/>
          </p:cNvSpPr>
          <p:nvPr>
            <p:ph idx="1"/>
          </p:nvPr>
        </p:nvSpPr>
        <p:spPr>
          <a:xfrm>
            <a:off x="457200" y="1630363"/>
            <a:ext cx="8229600" cy="4259263"/>
          </a:xfrm>
        </p:spPr>
        <p:txBody>
          <a:bodyPr/>
          <a:lstStyle/>
          <a:p>
            <a:pPr>
              <a:buFont typeface="Arial" panose="020B0604020202020204" pitchFamily="34" charset="0"/>
              <a:buChar char="•"/>
            </a:pPr>
            <a:r>
              <a:rPr lang="en-US" sz="2400" dirty="0"/>
              <a:t>Administrative and Maintenance Facilities for which the agency has </a:t>
            </a:r>
            <a:r>
              <a:rPr lang="en-US" sz="2400" b="1" dirty="0"/>
              <a:t>Capital Responsibility. </a:t>
            </a:r>
          </a:p>
          <a:p>
            <a:pPr>
              <a:buFont typeface="Arial" panose="020B0604020202020204" pitchFamily="34" charset="0"/>
              <a:buChar char="•"/>
            </a:pPr>
            <a:r>
              <a:rPr lang="en-US" sz="2400" dirty="0"/>
              <a:t>Passenger/Parking Facilities that are used in revenue service – </a:t>
            </a:r>
            <a:r>
              <a:rPr lang="en-US" sz="2400" b="1" dirty="0"/>
              <a:t>Regardless of Capital Responsibility </a:t>
            </a:r>
          </a:p>
          <a:p>
            <a:r>
              <a:rPr lang="en-US" sz="2400" b="1" dirty="0"/>
              <a:t>Capital Responsibility  </a:t>
            </a:r>
          </a:p>
          <a:p>
            <a:pPr lvl="1"/>
            <a:r>
              <a:rPr lang="en-US" sz="2000" dirty="0"/>
              <a:t>An agency has direct capital responsibility for an asset if any of the following are true:</a:t>
            </a:r>
          </a:p>
          <a:p>
            <a:pPr lvl="2"/>
            <a:r>
              <a:rPr lang="en-US" sz="2000" dirty="0"/>
              <a:t>The agency owns the asset,</a:t>
            </a:r>
          </a:p>
          <a:p>
            <a:pPr lvl="2"/>
            <a:r>
              <a:rPr lang="en-US" sz="2000" dirty="0"/>
              <a:t>The agency jointly owns the asset with another entity, or</a:t>
            </a:r>
          </a:p>
          <a:p>
            <a:pPr lvl="2"/>
            <a:r>
              <a:rPr lang="en-US" sz="2000" dirty="0"/>
              <a:t>The agency is responsible for replacing, overhauling, refurbishing, or conducting major repairs on an asset, or the cost of those activities is itemized as a capital line item in the agency’s budget.</a:t>
            </a:r>
          </a:p>
          <a:p>
            <a:endParaRPr lang="en-US" dirty="0"/>
          </a:p>
        </p:txBody>
      </p:sp>
      <p:sp>
        <p:nvSpPr>
          <p:cNvPr id="4" name="Slide Number Placeholder 3">
            <a:extLst>
              <a:ext uri="{FF2B5EF4-FFF2-40B4-BE49-F238E27FC236}">
                <a16:creationId xmlns:a16="http://schemas.microsoft.com/office/drawing/2014/main" id="{32E16DB6-094B-4440-B0A3-CEA67FAD84B1}"/>
              </a:ext>
            </a:extLst>
          </p:cNvPr>
          <p:cNvSpPr>
            <a:spLocks noGrp="1"/>
          </p:cNvSpPr>
          <p:nvPr>
            <p:ph type="sldNum" sz="quarter" idx="4"/>
          </p:nvPr>
        </p:nvSpPr>
        <p:spPr>
          <a:xfrm>
            <a:off x="-15766" y="6492875"/>
            <a:ext cx="472966" cy="365125"/>
          </a:xfrm>
        </p:spPr>
        <p:txBody>
          <a:bodyPr/>
          <a:lstStyle/>
          <a:p>
            <a:pPr>
              <a:defRPr/>
            </a:pPr>
            <a:fld id="{EA0BD1BF-689B-4D89-8D75-2FEDE0C0747F}" type="slidenum">
              <a:rPr lang="en-US" smtClean="0"/>
              <a:pPr>
                <a:defRPr/>
              </a:pPr>
              <a:t>72</a:t>
            </a:fld>
            <a:endParaRPr lang="en-US" dirty="0"/>
          </a:p>
        </p:txBody>
      </p:sp>
    </p:spTree>
    <p:extLst>
      <p:ext uri="{BB962C8B-B14F-4D97-AF65-F5344CB8AC3E}">
        <p14:creationId xmlns:p14="http://schemas.microsoft.com/office/powerpoint/2010/main" val="36941261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04E0F-BFE2-4CEA-B1E2-EEE245C42A48}"/>
              </a:ext>
            </a:extLst>
          </p:cNvPr>
          <p:cNvSpPr>
            <a:spLocks noGrp="1"/>
          </p:cNvSpPr>
          <p:nvPr>
            <p:ph type="title"/>
          </p:nvPr>
        </p:nvSpPr>
        <p:spPr>
          <a:xfrm>
            <a:off x="457200" y="808038"/>
            <a:ext cx="8763000" cy="822325"/>
          </a:xfrm>
        </p:spPr>
        <p:txBody>
          <a:bodyPr/>
          <a:lstStyle/>
          <a:p>
            <a:r>
              <a:rPr lang="en-US" sz="3200" kern="1200" dirty="0">
                <a:solidFill>
                  <a:schemeClr val="tx1"/>
                </a:solidFill>
              </a:rPr>
              <a:t>Asset Management Facilities Inventory</a:t>
            </a:r>
            <a:endParaRPr lang="en-US" sz="3200" dirty="0"/>
          </a:p>
        </p:txBody>
      </p:sp>
      <p:sp>
        <p:nvSpPr>
          <p:cNvPr id="3" name="Slide Number Placeholder 2">
            <a:extLst>
              <a:ext uri="{FF2B5EF4-FFF2-40B4-BE49-F238E27FC236}">
                <a16:creationId xmlns:a16="http://schemas.microsoft.com/office/drawing/2014/main" id="{AC4CE843-ECA1-420A-80BA-00A969D2498B}"/>
              </a:ext>
            </a:extLst>
          </p:cNvPr>
          <p:cNvSpPr>
            <a:spLocks noGrp="1"/>
          </p:cNvSpPr>
          <p:nvPr>
            <p:ph type="sldNum" sz="quarter" idx="4"/>
          </p:nvPr>
        </p:nvSpPr>
        <p:spPr/>
        <p:txBody>
          <a:bodyPr/>
          <a:lstStyle/>
          <a:p>
            <a:pPr>
              <a:defRPr/>
            </a:pPr>
            <a:fld id="{EA0BD1BF-689B-4D89-8D75-2FEDE0C0747F}" type="slidenum">
              <a:rPr lang="en-US" smtClean="0"/>
              <a:pPr>
                <a:defRPr/>
              </a:pPr>
              <a:t>73</a:t>
            </a:fld>
            <a:endParaRPr lang="en-US" dirty="0"/>
          </a:p>
        </p:txBody>
      </p:sp>
      <p:sp>
        <p:nvSpPr>
          <p:cNvPr id="4" name="Rectangle 3">
            <a:extLst>
              <a:ext uri="{FF2B5EF4-FFF2-40B4-BE49-F238E27FC236}">
                <a16:creationId xmlns:a16="http://schemas.microsoft.com/office/drawing/2014/main" id="{178DDD10-60BD-40C4-A19E-C1C8BF4E9142}"/>
              </a:ext>
            </a:extLst>
          </p:cNvPr>
          <p:cNvSpPr/>
          <p:nvPr/>
        </p:nvSpPr>
        <p:spPr>
          <a:xfrm>
            <a:off x="255532" y="1668463"/>
            <a:ext cx="8583667" cy="4062651"/>
          </a:xfrm>
          <a:prstGeom prst="rect">
            <a:avLst/>
          </a:prstGeom>
        </p:spPr>
        <p:txBody>
          <a:bodyPr wrap="square">
            <a:spAutoFit/>
          </a:bodyPr>
          <a:lstStyle/>
          <a:p>
            <a:r>
              <a:rPr lang="en-US" sz="2000" b="1" dirty="0"/>
              <a:t>Examples of Facility Types </a:t>
            </a:r>
            <a:r>
              <a:rPr lang="en-US" sz="2000" dirty="0"/>
              <a:t>(more found in Policy Manual page 82)</a:t>
            </a:r>
          </a:p>
          <a:p>
            <a:pPr marL="285750" indent="-285750">
              <a:buFont typeface="Arial" panose="020B0604020202020204" pitchFamily="34" charset="0"/>
              <a:buChar char="•"/>
            </a:pPr>
            <a:r>
              <a:rPr lang="en-US" sz="2000" dirty="0"/>
              <a:t>Administrative buildings </a:t>
            </a:r>
          </a:p>
          <a:p>
            <a:pPr marL="742950" lvl="1" indent="-285750">
              <a:buFont typeface="Arial" panose="020B0604020202020204" pitchFamily="34" charset="0"/>
              <a:buChar char="•"/>
            </a:pPr>
            <a:r>
              <a:rPr lang="en-US" dirty="0"/>
              <a:t>Facilities and offices which house the executive management and supporting activities for transit operations, with the exception of vehicle maintenance</a:t>
            </a:r>
          </a:p>
          <a:p>
            <a:pPr marL="285750" indent="-285750">
              <a:buFont typeface="Arial" panose="020B0604020202020204" pitchFamily="34" charset="0"/>
              <a:buChar char="•"/>
            </a:pPr>
            <a:r>
              <a:rPr lang="en-US" sz="2000" dirty="0"/>
              <a:t>Combined Administrative and Maintenance Facility</a:t>
            </a:r>
          </a:p>
          <a:p>
            <a:pPr marL="742950" lvl="1" indent="-285750">
              <a:buFont typeface="Arial" panose="020B0604020202020204" pitchFamily="34" charset="0"/>
              <a:buChar char="•"/>
            </a:pPr>
            <a:r>
              <a:rPr lang="en-US" dirty="0"/>
              <a:t>Any facility with combined functions of at least one of the administrative facilities listed above and one of the maintenance facilities listed above. </a:t>
            </a:r>
          </a:p>
          <a:p>
            <a:pPr marL="1200150" lvl="2" indent="-285750">
              <a:buFont typeface="Arial" panose="020B0604020202020204" pitchFamily="34" charset="0"/>
              <a:buChar char="•"/>
            </a:pPr>
            <a:r>
              <a:rPr lang="en-US" sz="1600" dirty="0"/>
              <a:t>If selected, describe specific facility in “Notes” field in form.</a:t>
            </a:r>
          </a:p>
          <a:p>
            <a:pPr marL="285750" indent="-285750">
              <a:buFont typeface="Arial" panose="020B0604020202020204" pitchFamily="34" charset="0"/>
              <a:buChar char="•"/>
            </a:pPr>
            <a:r>
              <a:rPr lang="en-US" sz="2000" dirty="0"/>
              <a:t>Maintenance facilities </a:t>
            </a:r>
          </a:p>
          <a:p>
            <a:pPr marL="742950" lvl="1" indent="-285750">
              <a:buFont typeface="Arial" panose="020B0604020202020204" pitchFamily="34" charset="0"/>
              <a:buChar char="•"/>
            </a:pPr>
            <a:r>
              <a:rPr lang="en-US" dirty="0"/>
              <a:t>Facilities were routine maintenance and repairs or heavy maintenance or unit rebuilds are conducted. Agencies must not report maintenance facilities where third-party vendors perform services, such as a local gasoline service or body shop.</a:t>
            </a:r>
          </a:p>
        </p:txBody>
      </p:sp>
    </p:spTree>
    <p:extLst>
      <p:ext uri="{BB962C8B-B14F-4D97-AF65-F5344CB8AC3E}">
        <p14:creationId xmlns:p14="http://schemas.microsoft.com/office/powerpoint/2010/main" val="5355116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AD416E-F485-461B-B353-2ED394F99231}"/>
              </a:ext>
            </a:extLst>
          </p:cNvPr>
          <p:cNvSpPr>
            <a:spLocks noGrp="1"/>
          </p:cNvSpPr>
          <p:nvPr>
            <p:ph type="title"/>
          </p:nvPr>
        </p:nvSpPr>
        <p:spPr>
          <a:xfrm>
            <a:off x="213623" y="808038"/>
            <a:ext cx="8930377" cy="822325"/>
          </a:xfrm>
        </p:spPr>
        <p:txBody>
          <a:bodyPr/>
          <a:lstStyle/>
          <a:p>
            <a:r>
              <a:rPr lang="en-US" dirty="0"/>
              <a:t>A:15 – Add a New Facility</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74</a:t>
            </a:fld>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41882" y="1600200"/>
            <a:ext cx="7060236" cy="3336273"/>
          </a:xfrm>
          <a:prstGeom prst="rect">
            <a:avLst/>
          </a:prstGeom>
          <a:ln>
            <a:solidFill>
              <a:schemeClr val="tx1"/>
            </a:solidFill>
          </a:ln>
        </p:spPr>
      </p:pic>
      <p:sp>
        <p:nvSpPr>
          <p:cNvPr id="6" name="TextBox 5"/>
          <p:cNvSpPr txBox="1"/>
          <p:nvPr/>
        </p:nvSpPr>
        <p:spPr>
          <a:xfrm>
            <a:off x="213623" y="4953000"/>
            <a:ext cx="8701777" cy="1838965"/>
          </a:xfrm>
          <a:prstGeom prst="rect">
            <a:avLst/>
          </a:prstGeom>
          <a:noFill/>
        </p:spPr>
        <p:txBody>
          <a:bodyPr wrap="square" rtlCol="0">
            <a:spAutoFit/>
          </a:bodyPr>
          <a:lstStyle/>
          <a:p>
            <a:pPr fontAlgn="base">
              <a:spcBef>
                <a:spcPts val="300"/>
              </a:spcBef>
              <a:spcAft>
                <a:spcPts val="300"/>
              </a:spcAft>
            </a:pPr>
            <a:r>
              <a:rPr lang="en-US" sz="2000" dirty="0">
                <a:ea typeface="ＭＳ Ｐゴシック" pitchFamily="25" charset="-128"/>
              </a:rPr>
              <a:t>To add a new facility, click “Add Facility”</a:t>
            </a:r>
          </a:p>
          <a:p>
            <a:pPr marL="342900" indent="-342900" fontAlgn="base">
              <a:spcBef>
                <a:spcPts val="300"/>
              </a:spcBef>
              <a:spcAft>
                <a:spcPts val="300"/>
              </a:spcAft>
              <a:buFont typeface="Arial" panose="020B0604020202020204" pitchFamily="34" charset="0"/>
              <a:buChar char="•"/>
            </a:pPr>
            <a:r>
              <a:rPr lang="en-US" dirty="0">
                <a:ea typeface="ＭＳ Ｐゴシック" pitchFamily="25" charset="-128"/>
              </a:rPr>
              <a:t>May add multiple facilities at once if you choose to</a:t>
            </a:r>
          </a:p>
          <a:p>
            <a:pPr fontAlgn="base">
              <a:spcBef>
                <a:spcPts val="300"/>
              </a:spcBef>
              <a:spcAft>
                <a:spcPts val="300"/>
              </a:spcAft>
            </a:pPr>
            <a:r>
              <a:rPr lang="en-US" sz="2000" dirty="0">
                <a:ea typeface="ＭＳ Ｐゴシック" pitchFamily="25" charset="-128"/>
              </a:rPr>
              <a:t>There are three sections to this form: </a:t>
            </a:r>
          </a:p>
          <a:p>
            <a:pPr marL="342900" indent="-342900" fontAlgn="base">
              <a:spcBef>
                <a:spcPts val="300"/>
              </a:spcBef>
              <a:spcAft>
                <a:spcPts val="300"/>
              </a:spcAft>
              <a:buFont typeface="Arial" panose="020B0604020202020204" pitchFamily="34" charset="0"/>
              <a:buChar char="•"/>
            </a:pPr>
            <a:r>
              <a:rPr lang="en-US" dirty="0">
                <a:ea typeface="ＭＳ Ｐゴシック" pitchFamily="25" charset="-128"/>
              </a:rPr>
              <a:t>Update Facility Information, Update Condition Assessment, and Update Address </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15517566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A-15 – Update Facility Information</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75</a:t>
            </a:fld>
            <a:endParaRPr lang="en-US" dirty="0"/>
          </a:p>
        </p:txBody>
      </p:sp>
      <p:pic>
        <p:nvPicPr>
          <p:cNvPr id="5" name="Content Placeholder 4"/>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b="19653"/>
          <a:stretch/>
        </p:blipFill>
        <p:spPr>
          <a:xfrm>
            <a:off x="76200" y="1638384"/>
            <a:ext cx="8915400" cy="2016409"/>
          </a:xfrm>
          <a:prstGeom prst="rect">
            <a:avLst/>
          </a:prstGeom>
          <a:ln>
            <a:solidFill>
              <a:schemeClr val="tx1"/>
            </a:solidFill>
          </a:ln>
        </p:spPr>
      </p:pic>
      <p:sp>
        <p:nvSpPr>
          <p:cNvPr id="6" name="Rectangle 5"/>
          <p:cNvSpPr/>
          <p:nvPr/>
        </p:nvSpPr>
        <p:spPr>
          <a:xfrm>
            <a:off x="419100" y="3690888"/>
            <a:ext cx="8229600" cy="2554545"/>
          </a:xfrm>
          <a:prstGeom prst="rect">
            <a:avLst/>
          </a:prstGeom>
        </p:spPr>
        <p:txBody>
          <a:bodyPr wrap="square">
            <a:spAutoFit/>
          </a:bodyPr>
          <a:lstStyle/>
          <a:p>
            <a:pPr marL="457200" indent="-457200">
              <a:spcAft>
                <a:spcPts val="0"/>
              </a:spcAft>
              <a:buFont typeface="Arial" panose="020B0604020202020204" pitchFamily="34" charset="0"/>
              <a:buChar char="•"/>
            </a:pPr>
            <a:r>
              <a:rPr lang="en-US" sz="2000" b="1" dirty="0"/>
              <a:t>Name</a:t>
            </a:r>
          </a:p>
          <a:p>
            <a:pPr marL="457200" indent="-457200">
              <a:spcAft>
                <a:spcPts val="0"/>
              </a:spcAft>
              <a:buFont typeface="Arial" panose="020B0604020202020204" pitchFamily="34" charset="0"/>
              <a:buChar char="•"/>
            </a:pPr>
            <a:r>
              <a:rPr lang="en-US" sz="2000" b="1" dirty="0"/>
              <a:t>Primary Mode</a:t>
            </a:r>
            <a:r>
              <a:rPr lang="en-US" sz="2000" dirty="0"/>
              <a:t> ― Pull-down Menu</a:t>
            </a:r>
          </a:p>
          <a:p>
            <a:pPr marL="457200" indent="-457200">
              <a:spcAft>
                <a:spcPts val="0"/>
              </a:spcAft>
              <a:buFont typeface="Arial" panose="020B0604020202020204" pitchFamily="34" charset="0"/>
              <a:buChar char="•"/>
            </a:pPr>
            <a:r>
              <a:rPr lang="en-US" sz="2000" b="1" dirty="0"/>
              <a:t>Secondary Modes </a:t>
            </a:r>
            <a:r>
              <a:rPr lang="en-US" sz="2000" dirty="0"/>
              <a:t>― Type two-letter code</a:t>
            </a:r>
          </a:p>
          <a:p>
            <a:pPr marL="457200" indent="-457200">
              <a:spcAft>
                <a:spcPts val="0"/>
              </a:spcAft>
              <a:buFont typeface="Arial" panose="020B0604020202020204" pitchFamily="34" charset="0"/>
              <a:buChar char="•"/>
            </a:pPr>
            <a:r>
              <a:rPr lang="en-US" sz="2000" b="1" dirty="0"/>
              <a:t>Private Mode</a:t>
            </a:r>
            <a:r>
              <a:rPr lang="en-US" sz="2000" dirty="0"/>
              <a:t> ― Pull-down Menu</a:t>
            </a:r>
          </a:p>
          <a:p>
            <a:pPr marL="457200" indent="-457200">
              <a:spcAft>
                <a:spcPts val="0"/>
              </a:spcAft>
              <a:buFont typeface="Arial" panose="020B0604020202020204" pitchFamily="34" charset="0"/>
              <a:buChar char="•"/>
            </a:pPr>
            <a:r>
              <a:rPr lang="en-US" sz="2000" b="1" dirty="0"/>
              <a:t>Facility Type </a:t>
            </a:r>
            <a:r>
              <a:rPr lang="en-US" sz="2000" dirty="0"/>
              <a:t>― Pull-down Menu</a:t>
            </a:r>
          </a:p>
          <a:p>
            <a:pPr marL="457200" indent="-457200">
              <a:spcAft>
                <a:spcPts val="0"/>
              </a:spcAft>
              <a:buFont typeface="Arial" panose="020B0604020202020204" pitchFamily="34" charset="0"/>
              <a:buChar char="•"/>
            </a:pPr>
            <a:r>
              <a:rPr lang="en-US" sz="2000" b="1" dirty="0"/>
              <a:t>Year Build or Reconstructed as New</a:t>
            </a:r>
          </a:p>
          <a:p>
            <a:pPr marL="457200" indent="-457200">
              <a:spcAft>
                <a:spcPts val="0"/>
              </a:spcAft>
              <a:buFont typeface="Arial" panose="020B0604020202020204" pitchFamily="34" charset="0"/>
              <a:buChar char="•"/>
            </a:pPr>
            <a:r>
              <a:rPr lang="en-US" sz="2000" b="1" dirty="0"/>
              <a:t>Square Feet/Parking Spaces </a:t>
            </a:r>
            <a:r>
              <a:rPr lang="en-US" sz="2000" dirty="0"/>
              <a:t>― Choice based on facility type</a:t>
            </a:r>
          </a:p>
          <a:p>
            <a:pPr marL="457200" indent="-457200">
              <a:spcAft>
                <a:spcPts val="0"/>
              </a:spcAft>
              <a:buFont typeface="Arial" panose="020B0604020202020204" pitchFamily="34" charset="0"/>
              <a:buChar char="•"/>
            </a:pPr>
            <a:r>
              <a:rPr lang="en-US" sz="2000" b="1" dirty="0"/>
              <a:t>Capital Responsibility – </a:t>
            </a:r>
            <a:r>
              <a:rPr lang="en-US" sz="2000" dirty="0"/>
              <a:t>Entered as a percentage </a:t>
            </a:r>
          </a:p>
        </p:txBody>
      </p:sp>
    </p:spTree>
    <p:extLst>
      <p:ext uri="{BB962C8B-B14F-4D97-AF65-F5344CB8AC3E}">
        <p14:creationId xmlns:p14="http://schemas.microsoft.com/office/powerpoint/2010/main" val="34498477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A-15 - Update Condition Assessment</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76</a:t>
            </a:fld>
            <a:endParaRPr lang="en-US"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08040" y="1942578"/>
            <a:ext cx="8727920" cy="1144024"/>
          </a:xfrm>
          <a:prstGeom prst="rect">
            <a:avLst/>
          </a:prstGeom>
          <a:ln>
            <a:solidFill>
              <a:schemeClr val="tx1"/>
            </a:solidFill>
          </a:ln>
        </p:spPr>
      </p:pic>
      <p:sp>
        <p:nvSpPr>
          <p:cNvPr id="6" name="Rectangle 5"/>
          <p:cNvSpPr/>
          <p:nvPr/>
        </p:nvSpPr>
        <p:spPr>
          <a:xfrm>
            <a:off x="453916" y="3200400"/>
            <a:ext cx="7696200" cy="3139321"/>
          </a:xfrm>
          <a:prstGeom prst="rect">
            <a:avLst/>
          </a:prstGeom>
        </p:spPr>
        <p:txBody>
          <a:bodyPr wrap="square">
            <a:spAutoFit/>
          </a:bodyPr>
          <a:lstStyle/>
          <a:p>
            <a:pPr marL="457200" indent="-457200">
              <a:buFont typeface="Arial" panose="020B0604020202020204" pitchFamily="34" charset="0"/>
              <a:buChar char="•"/>
            </a:pPr>
            <a:r>
              <a:rPr lang="en-US" sz="2200" dirty="0"/>
              <a:t>Agencies must report a condition assessment for having capital replacement responsibility, but not if they are under construction.</a:t>
            </a:r>
          </a:p>
          <a:p>
            <a:pPr marL="1260475" lvl="1" indent="-457200">
              <a:buFont typeface="Wingdings" panose="05000000000000000000" pitchFamily="2" charset="2"/>
              <a:buChar char="Ø"/>
            </a:pPr>
            <a:r>
              <a:rPr lang="en-US" sz="2200" dirty="0"/>
              <a:t>Pull-down of integer values 1-5</a:t>
            </a:r>
          </a:p>
          <a:p>
            <a:pPr marL="1260475" lvl="1" indent="-457200">
              <a:buFont typeface="Wingdings" panose="05000000000000000000" pitchFamily="2" charset="2"/>
              <a:buChar char="Ø"/>
            </a:pPr>
            <a:r>
              <a:rPr lang="en-US" sz="2200" dirty="0"/>
              <a:t>Methodology (NTD web site)</a:t>
            </a:r>
          </a:p>
          <a:p>
            <a:pPr marL="1719263" lvl="2" indent="-457200"/>
            <a:r>
              <a:rPr lang="en-US" sz="2200" i="1" dirty="0"/>
              <a:t>TAM Facility Performance Measure Reporting Guidebook: Condition Assessment Calculation </a:t>
            </a:r>
            <a:r>
              <a:rPr lang="en-US" sz="2200" dirty="0"/>
              <a:t>(April 2017)</a:t>
            </a:r>
          </a:p>
          <a:p>
            <a:pPr marL="457200" indent="-457200">
              <a:buFont typeface="Arial" panose="020B0604020202020204" pitchFamily="34" charset="0"/>
              <a:buChar char="•"/>
            </a:pPr>
            <a:r>
              <a:rPr lang="en-US" sz="2200" dirty="0"/>
              <a:t>Date of Assessment</a:t>
            </a:r>
          </a:p>
        </p:txBody>
      </p:sp>
    </p:spTree>
    <p:extLst>
      <p:ext uri="{BB962C8B-B14F-4D97-AF65-F5344CB8AC3E}">
        <p14:creationId xmlns:p14="http://schemas.microsoft.com/office/powerpoint/2010/main" val="41091536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DB232-2135-4D96-A7DE-97F49375F6F7}"/>
              </a:ext>
            </a:extLst>
          </p:cNvPr>
          <p:cNvSpPr>
            <a:spLocks noGrp="1"/>
          </p:cNvSpPr>
          <p:nvPr>
            <p:ph type="title"/>
          </p:nvPr>
        </p:nvSpPr>
        <p:spPr/>
        <p:txBody>
          <a:bodyPr/>
          <a:lstStyle/>
          <a:p>
            <a:r>
              <a:rPr lang="en-US" dirty="0"/>
              <a:t>A-15 – Update Address</a:t>
            </a:r>
          </a:p>
        </p:txBody>
      </p:sp>
      <p:sp>
        <p:nvSpPr>
          <p:cNvPr id="3" name="Content Placeholder 2">
            <a:extLst>
              <a:ext uri="{FF2B5EF4-FFF2-40B4-BE49-F238E27FC236}">
                <a16:creationId xmlns:a16="http://schemas.microsoft.com/office/drawing/2014/main" id="{74046BCB-DD5A-4458-80D9-784E66E2307D}"/>
              </a:ext>
            </a:extLst>
          </p:cNvPr>
          <p:cNvSpPr>
            <a:spLocks noGrp="1"/>
          </p:cNvSpPr>
          <p:nvPr>
            <p:ph idx="1"/>
          </p:nvPr>
        </p:nvSpPr>
        <p:spPr>
          <a:xfrm>
            <a:off x="457200" y="4650378"/>
            <a:ext cx="8229600" cy="1510710"/>
          </a:xfrm>
        </p:spPr>
        <p:txBody>
          <a:bodyPr/>
          <a:lstStyle/>
          <a:p>
            <a:r>
              <a:rPr lang="en-US" sz="2400" dirty="0"/>
              <a:t>Name will populate from previous sections</a:t>
            </a:r>
          </a:p>
          <a:p>
            <a:r>
              <a:rPr lang="en-US" sz="2400" dirty="0"/>
              <a:t>Add the address of the facility</a:t>
            </a:r>
          </a:p>
          <a:p>
            <a:r>
              <a:rPr lang="en-US" sz="2400" dirty="0"/>
              <a:t>When complete, click “Continue”</a:t>
            </a:r>
          </a:p>
        </p:txBody>
      </p:sp>
      <p:sp>
        <p:nvSpPr>
          <p:cNvPr id="4" name="Slide Number Placeholder 3">
            <a:extLst>
              <a:ext uri="{FF2B5EF4-FFF2-40B4-BE49-F238E27FC236}">
                <a16:creationId xmlns:a16="http://schemas.microsoft.com/office/drawing/2014/main" id="{A87EEEFE-F7AD-49D5-B57C-F0092FCAB0CA}"/>
              </a:ext>
            </a:extLst>
          </p:cNvPr>
          <p:cNvSpPr>
            <a:spLocks noGrp="1"/>
          </p:cNvSpPr>
          <p:nvPr>
            <p:ph type="sldNum" sz="quarter" idx="4"/>
          </p:nvPr>
        </p:nvSpPr>
        <p:spPr/>
        <p:txBody>
          <a:bodyPr/>
          <a:lstStyle/>
          <a:p>
            <a:pPr>
              <a:defRPr/>
            </a:pPr>
            <a:fld id="{EA0BD1BF-689B-4D89-8D75-2FEDE0C0747F}" type="slidenum">
              <a:rPr lang="en-US" smtClean="0"/>
              <a:pPr>
                <a:defRPr/>
              </a:pPr>
              <a:t>77</a:t>
            </a:fld>
            <a:endParaRPr lang="en-US" dirty="0"/>
          </a:p>
        </p:txBody>
      </p:sp>
      <p:pic>
        <p:nvPicPr>
          <p:cNvPr id="7" name="Picture 6">
            <a:extLst>
              <a:ext uri="{FF2B5EF4-FFF2-40B4-BE49-F238E27FC236}">
                <a16:creationId xmlns:a16="http://schemas.microsoft.com/office/drawing/2014/main" id="{A1B41A98-97C2-4B5A-A583-2AFDB4715B42}"/>
              </a:ext>
            </a:extLst>
          </p:cNvPr>
          <p:cNvPicPr>
            <a:picLocks noChangeAspect="1"/>
          </p:cNvPicPr>
          <p:nvPr/>
        </p:nvPicPr>
        <p:blipFill>
          <a:blip r:embed="rId2"/>
          <a:stretch>
            <a:fillRect/>
          </a:stretch>
        </p:blipFill>
        <p:spPr>
          <a:xfrm>
            <a:off x="228600" y="1626051"/>
            <a:ext cx="8686800" cy="2972501"/>
          </a:xfrm>
          <a:prstGeom prst="rect">
            <a:avLst/>
          </a:prstGeom>
          <a:ln>
            <a:solidFill>
              <a:schemeClr val="tx1"/>
            </a:solidFill>
          </a:ln>
        </p:spPr>
      </p:pic>
    </p:spTree>
    <p:extLst>
      <p:ext uri="{BB962C8B-B14F-4D97-AF65-F5344CB8AC3E}">
        <p14:creationId xmlns:p14="http://schemas.microsoft.com/office/powerpoint/2010/main" val="32936452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56E0-747B-4128-A511-413C6AA42615}"/>
              </a:ext>
            </a:extLst>
          </p:cNvPr>
          <p:cNvSpPr>
            <a:spLocks noGrp="1"/>
          </p:cNvSpPr>
          <p:nvPr>
            <p:ph type="title"/>
          </p:nvPr>
        </p:nvSpPr>
        <p:spPr/>
        <p:txBody>
          <a:bodyPr/>
          <a:lstStyle/>
          <a:p>
            <a:r>
              <a:rPr lang="en-US" dirty="0"/>
              <a:t>A-15 Summary and Saving</a:t>
            </a:r>
          </a:p>
        </p:txBody>
      </p:sp>
      <p:sp>
        <p:nvSpPr>
          <p:cNvPr id="3" name="Content Placeholder 2">
            <a:extLst>
              <a:ext uri="{FF2B5EF4-FFF2-40B4-BE49-F238E27FC236}">
                <a16:creationId xmlns:a16="http://schemas.microsoft.com/office/drawing/2014/main" id="{7434FE61-844E-46D3-BE43-6BB76CE4B339}"/>
              </a:ext>
            </a:extLst>
          </p:cNvPr>
          <p:cNvSpPr>
            <a:spLocks noGrp="1"/>
          </p:cNvSpPr>
          <p:nvPr>
            <p:ph idx="1"/>
          </p:nvPr>
        </p:nvSpPr>
        <p:spPr>
          <a:xfrm>
            <a:off x="433633" y="5332502"/>
            <a:ext cx="8229600" cy="1115832"/>
          </a:xfrm>
        </p:spPr>
        <p:txBody>
          <a:bodyPr/>
          <a:lstStyle/>
          <a:p>
            <a:r>
              <a:rPr lang="en-US" sz="2000" dirty="0"/>
              <a:t>Once all information is entered, you can edit, delete, or “Save and Validate” the data entered.</a:t>
            </a:r>
          </a:p>
          <a:p>
            <a:pPr lvl="1"/>
            <a:r>
              <a:rPr lang="en-US" sz="2000" dirty="0"/>
              <a:t>Edit by clicking the radio button then “Edit Selected” or by clicking on the name of the facility.</a:t>
            </a:r>
          </a:p>
        </p:txBody>
      </p:sp>
      <p:sp>
        <p:nvSpPr>
          <p:cNvPr id="4" name="Slide Number Placeholder 3">
            <a:extLst>
              <a:ext uri="{FF2B5EF4-FFF2-40B4-BE49-F238E27FC236}">
                <a16:creationId xmlns:a16="http://schemas.microsoft.com/office/drawing/2014/main" id="{C84439C2-2EEE-48FA-94F2-8CA1F61C4CD4}"/>
              </a:ext>
            </a:extLst>
          </p:cNvPr>
          <p:cNvSpPr>
            <a:spLocks noGrp="1"/>
          </p:cNvSpPr>
          <p:nvPr>
            <p:ph type="sldNum" sz="quarter" idx="4"/>
          </p:nvPr>
        </p:nvSpPr>
        <p:spPr/>
        <p:txBody>
          <a:bodyPr/>
          <a:lstStyle/>
          <a:p>
            <a:pPr>
              <a:defRPr/>
            </a:pPr>
            <a:fld id="{EA0BD1BF-689B-4D89-8D75-2FEDE0C0747F}" type="slidenum">
              <a:rPr lang="en-US" smtClean="0"/>
              <a:pPr>
                <a:defRPr/>
              </a:pPr>
              <a:t>78</a:t>
            </a:fld>
            <a:endParaRPr lang="en-US" dirty="0"/>
          </a:p>
        </p:txBody>
      </p:sp>
      <p:pic>
        <p:nvPicPr>
          <p:cNvPr id="5" name="Picture 4">
            <a:extLst>
              <a:ext uri="{FF2B5EF4-FFF2-40B4-BE49-F238E27FC236}">
                <a16:creationId xmlns:a16="http://schemas.microsoft.com/office/drawing/2014/main" id="{391F7AF6-3CFD-40BC-A6DF-0770BFDD8DBD}"/>
              </a:ext>
            </a:extLst>
          </p:cNvPr>
          <p:cNvPicPr>
            <a:picLocks noChangeAspect="1"/>
          </p:cNvPicPr>
          <p:nvPr/>
        </p:nvPicPr>
        <p:blipFill>
          <a:blip r:embed="rId2"/>
          <a:stretch>
            <a:fillRect/>
          </a:stretch>
        </p:blipFill>
        <p:spPr>
          <a:xfrm>
            <a:off x="800100" y="1577930"/>
            <a:ext cx="7543800" cy="3807005"/>
          </a:xfrm>
          <a:prstGeom prst="rect">
            <a:avLst/>
          </a:prstGeom>
          <a:ln>
            <a:solidFill>
              <a:schemeClr val="tx1"/>
            </a:solidFill>
          </a:ln>
        </p:spPr>
      </p:pic>
    </p:spTree>
    <p:extLst>
      <p:ext uri="{BB962C8B-B14F-4D97-AF65-F5344CB8AC3E}">
        <p14:creationId xmlns:p14="http://schemas.microsoft.com/office/powerpoint/2010/main" val="13710390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A-30</a:t>
            </a:r>
          </a:p>
        </p:txBody>
      </p:sp>
      <p:sp>
        <p:nvSpPr>
          <p:cNvPr id="5" name="Text Placeholder 4"/>
          <p:cNvSpPr>
            <a:spLocks noGrp="1"/>
          </p:cNvSpPr>
          <p:nvPr>
            <p:ph type="body" idx="1"/>
          </p:nvPr>
        </p:nvSpPr>
        <p:spPr/>
        <p:txBody>
          <a:bodyPr/>
          <a:lstStyle/>
          <a:p>
            <a:r>
              <a:rPr lang="en-US" dirty="0"/>
              <a:t>Revenue Vehicle Inventory	</a:t>
            </a:r>
          </a:p>
        </p:txBody>
      </p:sp>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79</a:t>
            </a:fld>
            <a:endParaRPr lang="en-US" dirty="0"/>
          </a:p>
        </p:txBody>
      </p:sp>
    </p:spTree>
    <p:extLst>
      <p:ext uri="{BB962C8B-B14F-4D97-AF65-F5344CB8AC3E}">
        <p14:creationId xmlns:p14="http://schemas.microsoft.com/office/powerpoint/2010/main" val="2113865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54FEC-5565-4C44-9640-1469187BCAB3}"/>
              </a:ext>
            </a:extLst>
          </p:cNvPr>
          <p:cNvSpPr>
            <a:spLocks noGrp="1"/>
          </p:cNvSpPr>
          <p:nvPr>
            <p:ph type="title"/>
          </p:nvPr>
        </p:nvSpPr>
        <p:spPr/>
        <p:txBody>
          <a:bodyPr/>
          <a:lstStyle/>
          <a:p>
            <a:r>
              <a:rPr lang="en-US" dirty="0"/>
              <a:t>Why Do I Report?</a:t>
            </a:r>
          </a:p>
        </p:txBody>
      </p:sp>
      <p:sp>
        <p:nvSpPr>
          <p:cNvPr id="3" name="Content Placeholder 2">
            <a:extLst>
              <a:ext uri="{FF2B5EF4-FFF2-40B4-BE49-F238E27FC236}">
                <a16:creationId xmlns:a16="http://schemas.microsoft.com/office/drawing/2014/main" id="{454EEF18-1EC2-4677-9A1D-EDC9EAA147AD}"/>
              </a:ext>
            </a:extLst>
          </p:cNvPr>
          <p:cNvSpPr>
            <a:spLocks noGrp="1"/>
          </p:cNvSpPr>
          <p:nvPr>
            <p:ph idx="1"/>
          </p:nvPr>
        </p:nvSpPr>
        <p:spPr/>
        <p:txBody>
          <a:bodyPr/>
          <a:lstStyle/>
          <a:p>
            <a:pPr marL="0" indent="0">
              <a:buNone/>
            </a:pPr>
            <a:r>
              <a:rPr lang="en-US" dirty="0"/>
              <a:t>The Secretary shall: </a:t>
            </a:r>
          </a:p>
          <a:p>
            <a:pPr marL="0" indent="0">
              <a:buNone/>
            </a:pPr>
            <a:r>
              <a:rPr lang="en-US" dirty="0"/>
              <a:t>“award a grant under section…5311 only if the applicant, and any person that will receive benefits directly from the grant, are subject to the reporting and uniform systems.” </a:t>
            </a:r>
          </a:p>
          <a:p>
            <a:pPr marL="0" indent="0">
              <a:buNone/>
            </a:pPr>
            <a:endParaRPr lang="en-US" dirty="0"/>
          </a:p>
          <a:p>
            <a:pPr marL="0" indent="0">
              <a:buNone/>
            </a:pPr>
            <a:r>
              <a:rPr lang="en-US" sz="2000" dirty="0"/>
              <a:t>(Chapter 53 of title 49, §5335(b), as amended by MAP-21)</a:t>
            </a:r>
          </a:p>
        </p:txBody>
      </p:sp>
      <p:sp>
        <p:nvSpPr>
          <p:cNvPr id="4" name="Slide Number Placeholder 3">
            <a:extLst>
              <a:ext uri="{FF2B5EF4-FFF2-40B4-BE49-F238E27FC236}">
                <a16:creationId xmlns:a16="http://schemas.microsoft.com/office/drawing/2014/main" id="{21A1FAA1-DAD8-4D42-9BA5-57C4020B315E}"/>
              </a:ext>
            </a:extLst>
          </p:cNvPr>
          <p:cNvSpPr>
            <a:spLocks noGrp="1"/>
          </p:cNvSpPr>
          <p:nvPr>
            <p:ph type="sldNum" sz="quarter" idx="4"/>
          </p:nvPr>
        </p:nvSpPr>
        <p:spPr/>
        <p:txBody>
          <a:bodyPr/>
          <a:lstStyle/>
          <a:p>
            <a:pPr>
              <a:defRPr/>
            </a:pPr>
            <a:fld id="{EA0BD1BF-689B-4D89-8D75-2FEDE0C0747F}" type="slidenum">
              <a:rPr lang="en-US" smtClean="0"/>
              <a:pPr>
                <a:defRPr/>
              </a:pPr>
              <a:t>8</a:t>
            </a:fld>
            <a:endParaRPr lang="en-US" dirty="0"/>
          </a:p>
        </p:txBody>
      </p:sp>
    </p:spTree>
    <p:extLst>
      <p:ext uri="{BB962C8B-B14F-4D97-AF65-F5344CB8AC3E}">
        <p14:creationId xmlns:p14="http://schemas.microsoft.com/office/powerpoint/2010/main" val="5132738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3916" y="5517816"/>
            <a:ext cx="8053754"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Fleet information is pre-populated from the 2017 Report Year.</a:t>
            </a:r>
          </a:p>
          <a:p>
            <a:pPr marL="285750" indent="-285750">
              <a:buFont typeface="Arial" panose="020B0604020202020204" pitchFamily="34" charset="0"/>
              <a:buChar char="•"/>
            </a:pPr>
            <a:r>
              <a:rPr lang="en-US" sz="2000" dirty="0"/>
              <a:t>Add new fleets or edit existing fleets</a:t>
            </a:r>
          </a:p>
        </p:txBody>
      </p:sp>
      <p:sp>
        <p:nvSpPr>
          <p:cNvPr id="8" name="Title 1"/>
          <p:cNvSpPr>
            <a:spLocks noGrp="1"/>
          </p:cNvSpPr>
          <p:nvPr>
            <p:ph type="title"/>
          </p:nvPr>
        </p:nvSpPr>
        <p:spPr>
          <a:xfrm>
            <a:off x="366346" y="808038"/>
            <a:ext cx="8229600" cy="822325"/>
          </a:xfrm>
        </p:spPr>
        <p:txBody>
          <a:bodyPr/>
          <a:lstStyle/>
          <a:p>
            <a:r>
              <a:rPr lang="en-US" dirty="0"/>
              <a:t>A-30: Revenue Vehicle Inventory</a:t>
            </a:r>
          </a:p>
        </p:txBody>
      </p:sp>
      <p:sp>
        <p:nvSpPr>
          <p:cNvPr id="3" name="Slide Number Placeholder 2"/>
          <p:cNvSpPr>
            <a:spLocks noGrp="1"/>
          </p:cNvSpPr>
          <p:nvPr>
            <p:ph type="sldNum" sz="quarter" idx="4"/>
          </p:nvPr>
        </p:nvSpPr>
        <p:spPr/>
        <p:txBody>
          <a:bodyPr/>
          <a:lstStyle/>
          <a:p>
            <a:pPr>
              <a:defRPr/>
            </a:pPr>
            <a:fld id="{EA0BD1BF-689B-4D89-8D75-2FEDE0C0747F}" type="slidenum">
              <a:rPr lang="en-US" smtClean="0"/>
              <a:pPr>
                <a:defRPr/>
              </a:pPr>
              <a:t>80</a:t>
            </a:fld>
            <a:endParaRPr lang="en-US" dirty="0"/>
          </a:p>
        </p:txBody>
      </p:sp>
      <p:pic>
        <p:nvPicPr>
          <p:cNvPr id="2" name="Picture 1">
            <a:extLst>
              <a:ext uri="{FF2B5EF4-FFF2-40B4-BE49-F238E27FC236}">
                <a16:creationId xmlns:a16="http://schemas.microsoft.com/office/drawing/2014/main" id="{C9689F92-F84A-44BB-B5EE-F55C45FD27B6}"/>
              </a:ext>
            </a:extLst>
          </p:cNvPr>
          <p:cNvPicPr>
            <a:picLocks noChangeAspect="1"/>
          </p:cNvPicPr>
          <p:nvPr/>
        </p:nvPicPr>
        <p:blipFill>
          <a:blip r:embed="rId3"/>
          <a:stretch>
            <a:fillRect/>
          </a:stretch>
        </p:blipFill>
        <p:spPr>
          <a:xfrm>
            <a:off x="811066" y="1743637"/>
            <a:ext cx="7339453" cy="3660905"/>
          </a:xfrm>
          <a:prstGeom prst="rect">
            <a:avLst/>
          </a:prstGeom>
          <a:ln>
            <a:solidFill>
              <a:schemeClr val="tx1"/>
            </a:solidFill>
          </a:ln>
        </p:spPr>
      </p:pic>
    </p:spTree>
    <p:extLst>
      <p:ext uri="{BB962C8B-B14F-4D97-AF65-F5344CB8AC3E}">
        <p14:creationId xmlns:p14="http://schemas.microsoft.com/office/powerpoint/2010/main" val="23961996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BE949-A674-49FA-BEF4-7C149B23FD17}"/>
              </a:ext>
            </a:extLst>
          </p:cNvPr>
          <p:cNvSpPr>
            <a:spLocks noGrp="1"/>
          </p:cNvSpPr>
          <p:nvPr>
            <p:ph type="title"/>
          </p:nvPr>
        </p:nvSpPr>
        <p:spPr/>
        <p:txBody>
          <a:bodyPr/>
          <a:lstStyle/>
          <a:p>
            <a:r>
              <a:rPr lang="en-US" dirty="0"/>
              <a:t>A-30 Fields Introduced in RY2017</a:t>
            </a:r>
          </a:p>
        </p:txBody>
      </p:sp>
      <p:sp>
        <p:nvSpPr>
          <p:cNvPr id="3" name="Content Placeholder 2">
            <a:extLst>
              <a:ext uri="{FF2B5EF4-FFF2-40B4-BE49-F238E27FC236}">
                <a16:creationId xmlns:a16="http://schemas.microsoft.com/office/drawing/2014/main" id="{1D7FE739-AC76-4248-BE7F-9BD310A780F1}"/>
              </a:ext>
            </a:extLst>
          </p:cNvPr>
          <p:cNvSpPr>
            <a:spLocks noGrp="1"/>
          </p:cNvSpPr>
          <p:nvPr>
            <p:ph idx="1"/>
          </p:nvPr>
        </p:nvSpPr>
        <p:spPr>
          <a:xfrm>
            <a:off x="457200" y="4749284"/>
            <a:ext cx="8229600" cy="1411804"/>
          </a:xfrm>
        </p:spPr>
        <p:txBody>
          <a:bodyPr/>
          <a:lstStyle/>
          <a:p>
            <a:pPr marL="0" indent="0">
              <a:buNone/>
            </a:pPr>
            <a:r>
              <a:rPr lang="en-US" sz="1800" b="1" dirty="0"/>
              <a:t>Agency Fleet ID </a:t>
            </a:r>
            <a:r>
              <a:rPr lang="en-US" sz="1800" dirty="0"/>
              <a:t>– If an agency uses an internal tracking number for their fleet</a:t>
            </a:r>
          </a:p>
          <a:p>
            <a:pPr marL="0" indent="0">
              <a:buNone/>
            </a:pPr>
            <a:r>
              <a:rPr lang="en-US" sz="1800" b="1" dirty="0"/>
              <a:t>No Capital Replacement Responsibility </a:t>
            </a:r>
            <a:r>
              <a:rPr lang="en-US" sz="1800" dirty="0"/>
              <a:t>– If the agency or sponsor has no capital replacement responsibility towards the fleet, they will check the box. This will remove the requirement for reporting a useful life benchmark. </a:t>
            </a:r>
          </a:p>
        </p:txBody>
      </p:sp>
      <p:sp>
        <p:nvSpPr>
          <p:cNvPr id="4" name="Slide Number Placeholder 3">
            <a:extLst>
              <a:ext uri="{FF2B5EF4-FFF2-40B4-BE49-F238E27FC236}">
                <a16:creationId xmlns:a16="http://schemas.microsoft.com/office/drawing/2014/main" id="{F088B22B-811C-4E6A-A512-1012EC754B4A}"/>
              </a:ext>
            </a:extLst>
          </p:cNvPr>
          <p:cNvSpPr>
            <a:spLocks noGrp="1"/>
          </p:cNvSpPr>
          <p:nvPr>
            <p:ph type="sldNum" sz="quarter" idx="4"/>
          </p:nvPr>
        </p:nvSpPr>
        <p:spPr/>
        <p:txBody>
          <a:bodyPr/>
          <a:lstStyle/>
          <a:p>
            <a:pPr>
              <a:defRPr/>
            </a:pPr>
            <a:fld id="{EA0BD1BF-689B-4D89-8D75-2FEDE0C0747F}" type="slidenum">
              <a:rPr lang="en-US" smtClean="0"/>
              <a:pPr>
                <a:defRPr/>
              </a:pPr>
              <a:t>81</a:t>
            </a:fld>
            <a:endParaRPr lang="en-US" dirty="0"/>
          </a:p>
        </p:txBody>
      </p:sp>
      <p:pic>
        <p:nvPicPr>
          <p:cNvPr id="6" name="Picture 5">
            <a:extLst>
              <a:ext uri="{FF2B5EF4-FFF2-40B4-BE49-F238E27FC236}">
                <a16:creationId xmlns:a16="http://schemas.microsoft.com/office/drawing/2014/main" id="{26BC33FA-0E16-4CE8-9E44-96962928F38E}"/>
              </a:ext>
            </a:extLst>
          </p:cNvPr>
          <p:cNvPicPr>
            <a:picLocks noChangeAspect="1"/>
          </p:cNvPicPr>
          <p:nvPr/>
        </p:nvPicPr>
        <p:blipFill>
          <a:blip r:embed="rId3"/>
          <a:stretch>
            <a:fillRect/>
          </a:stretch>
        </p:blipFill>
        <p:spPr>
          <a:xfrm>
            <a:off x="0" y="1561763"/>
            <a:ext cx="9144000" cy="3187521"/>
          </a:xfrm>
          <a:prstGeom prst="rect">
            <a:avLst/>
          </a:prstGeom>
          <a:ln>
            <a:solidFill>
              <a:schemeClr val="tx1"/>
            </a:solidFill>
          </a:ln>
        </p:spPr>
      </p:pic>
    </p:spTree>
    <p:extLst>
      <p:ext uri="{BB962C8B-B14F-4D97-AF65-F5344CB8AC3E}">
        <p14:creationId xmlns:p14="http://schemas.microsoft.com/office/powerpoint/2010/main" val="22590644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90CF6-6FE4-4211-8D18-9B3D6250CD41}"/>
              </a:ext>
            </a:extLst>
          </p:cNvPr>
          <p:cNvSpPr>
            <a:spLocks noGrp="1"/>
          </p:cNvSpPr>
          <p:nvPr>
            <p:ph type="title"/>
          </p:nvPr>
        </p:nvSpPr>
        <p:spPr/>
        <p:txBody>
          <a:bodyPr/>
          <a:lstStyle/>
          <a:p>
            <a:r>
              <a:rPr lang="en-US" dirty="0"/>
              <a:t>A-30 Fields Introduced in RY2017</a:t>
            </a:r>
          </a:p>
        </p:txBody>
      </p:sp>
      <p:sp>
        <p:nvSpPr>
          <p:cNvPr id="3" name="Content Placeholder 2">
            <a:extLst>
              <a:ext uri="{FF2B5EF4-FFF2-40B4-BE49-F238E27FC236}">
                <a16:creationId xmlns:a16="http://schemas.microsoft.com/office/drawing/2014/main" id="{36CCAF83-495E-4ADF-991A-1D468146AD91}"/>
              </a:ext>
            </a:extLst>
          </p:cNvPr>
          <p:cNvSpPr>
            <a:spLocks noGrp="1"/>
          </p:cNvSpPr>
          <p:nvPr>
            <p:ph idx="1"/>
          </p:nvPr>
        </p:nvSpPr>
        <p:spPr>
          <a:xfrm>
            <a:off x="457200" y="3491088"/>
            <a:ext cx="8229600" cy="2670000"/>
          </a:xfrm>
        </p:spPr>
        <p:txBody>
          <a:bodyPr/>
          <a:lstStyle/>
          <a:p>
            <a:r>
              <a:rPr lang="en-US" sz="2400" dirty="0"/>
              <a:t>Agencies are required to report a useful life benchmark for all fleets for which they have </a:t>
            </a:r>
            <a:r>
              <a:rPr lang="en-US" sz="2400" b="1" dirty="0"/>
              <a:t>capital replacement responsibility </a:t>
            </a:r>
            <a:r>
              <a:rPr lang="en-US" sz="2400" dirty="0"/>
              <a:t>for.</a:t>
            </a:r>
          </a:p>
          <a:p>
            <a:r>
              <a:rPr lang="en-US" sz="2400" dirty="0"/>
              <a:t>FTA has outlined default useful life benchmarks for each vehicle type, but transit agencies may adjust the ULB as applicable. </a:t>
            </a:r>
          </a:p>
        </p:txBody>
      </p:sp>
      <p:sp>
        <p:nvSpPr>
          <p:cNvPr id="4" name="Slide Number Placeholder 3">
            <a:extLst>
              <a:ext uri="{FF2B5EF4-FFF2-40B4-BE49-F238E27FC236}">
                <a16:creationId xmlns:a16="http://schemas.microsoft.com/office/drawing/2014/main" id="{C6A67C01-FC62-4794-9270-4BD4B1C0EDC6}"/>
              </a:ext>
            </a:extLst>
          </p:cNvPr>
          <p:cNvSpPr>
            <a:spLocks noGrp="1"/>
          </p:cNvSpPr>
          <p:nvPr>
            <p:ph type="sldNum" sz="quarter" idx="4"/>
          </p:nvPr>
        </p:nvSpPr>
        <p:spPr/>
        <p:txBody>
          <a:bodyPr/>
          <a:lstStyle/>
          <a:p>
            <a:pPr>
              <a:defRPr/>
            </a:pPr>
            <a:fld id="{EA0BD1BF-689B-4D89-8D75-2FEDE0C0747F}" type="slidenum">
              <a:rPr lang="en-US" smtClean="0"/>
              <a:pPr>
                <a:defRPr/>
              </a:pPr>
              <a:t>82</a:t>
            </a:fld>
            <a:endParaRPr lang="en-US" dirty="0"/>
          </a:p>
        </p:txBody>
      </p:sp>
      <p:pic>
        <p:nvPicPr>
          <p:cNvPr id="5" name="Picture 4">
            <a:extLst>
              <a:ext uri="{FF2B5EF4-FFF2-40B4-BE49-F238E27FC236}">
                <a16:creationId xmlns:a16="http://schemas.microsoft.com/office/drawing/2014/main" id="{9486FBA5-D7B5-4778-9210-C4E9090D211D}"/>
              </a:ext>
            </a:extLst>
          </p:cNvPr>
          <p:cNvPicPr>
            <a:picLocks noChangeAspect="1"/>
          </p:cNvPicPr>
          <p:nvPr/>
        </p:nvPicPr>
        <p:blipFill>
          <a:blip r:embed="rId3"/>
          <a:stretch>
            <a:fillRect/>
          </a:stretch>
        </p:blipFill>
        <p:spPr>
          <a:xfrm>
            <a:off x="0" y="1919098"/>
            <a:ext cx="9144000" cy="1283255"/>
          </a:xfrm>
          <a:prstGeom prst="rect">
            <a:avLst/>
          </a:prstGeom>
          <a:ln>
            <a:solidFill>
              <a:schemeClr val="tx1"/>
            </a:solidFill>
          </a:ln>
        </p:spPr>
      </p:pic>
    </p:spTree>
    <p:extLst>
      <p:ext uri="{BB962C8B-B14F-4D97-AF65-F5344CB8AC3E}">
        <p14:creationId xmlns:p14="http://schemas.microsoft.com/office/powerpoint/2010/main" val="33281360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9E0C9"/>
                </a:solidFill>
              </a:rPr>
              <a:t>New RVI</a:t>
            </a:r>
          </a:p>
        </p:txBody>
      </p:sp>
      <p:sp>
        <p:nvSpPr>
          <p:cNvPr id="3" name="Content Placeholder 2"/>
          <p:cNvSpPr>
            <a:spLocks noGrp="1"/>
          </p:cNvSpPr>
          <p:nvPr>
            <p:ph idx="1"/>
          </p:nvPr>
        </p:nvSpPr>
        <p:spPr>
          <a:xfrm>
            <a:off x="472966" y="4848846"/>
            <a:ext cx="8229600" cy="1780553"/>
          </a:xfrm>
        </p:spPr>
        <p:txBody>
          <a:bodyPr>
            <a:normAutofit/>
          </a:bodyPr>
          <a:lstStyle/>
          <a:p>
            <a:r>
              <a:rPr lang="en-US" sz="2400" dirty="0"/>
              <a:t>Once finished, Click “Save and Validate”</a:t>
            </a:r>
          </a:p>
          <a:p>
            <a:pPr lvl="1"/>
            <a:r>
              <a:rPr lang="en-US" sz="2200" dirty="0"/>
              <a:t>Saving assigns the RVI ID </a:t>
            </a:r>
          </a:p>
          <a:p>
            <a:pPr lvl="1"/>
            <a:r>
              <a:rPr lang="en-US" sz="2200" dirty="0"/>
              <a:t>Click “Add Fleet” to add another or “Close” to go back to the list of annual forms. </a:t>
            </a:r>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83</a:t>
            </a:fld>
            <a:endParaRPr lang="en-US"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 y="796006"/>
            <a:ext cx="8323158" cy="4043939"/>
          </a:xfrm>
          <a:prstGeom prst="rect">
            <a:avLst/>
          </a:prstGeom>
          <a:ln>
            <a:solidFill>
              <a:schemeClr val="tx1"/>
            </a:solidFill>
          </a:ln>
        </p:spPr>
      </p:pic>
    </p:spTree>
    <p:extLst>
      <p:ext uri="{BB962C8B-B14F-4D97-AF65-F5344CB8AC3E}">
        <p14:creationId xmlns:p14="http://schemas.microsoft.com/office/powerpoint/2010/main" val="534583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A45D1-3E98-4B0D-A681-AAA331D370E4}"/>
              </a:ext>
            </a:extLst>
          </p:cNvPr>
          <p:cNvSpPr>
            <a:spLocks noGrp="1"/>
          </p:cNvSpPr>
          <p:nvPr>
            <p:ph type="title"/>
          </p:nvPr>
        </p:nvSpPr>
        <p:spPr/>
        <p:txBody>
          <a:bodyPr/>
          <a:lstStyle/>
          <a:p>
            <a:r>
              <a:rPr lang="en-US" dirty="0"/>
              <a:t>Review: Manufacture Year</a:t>
            </a:r>
          </a:p>
        </p:txBody>
      </p:sp>
      <p:sp>
        <p:nvSpPr>
          <p:cNvPr id="3" name="Slide Number Placeholder 2">
            <a:extLst>
              <a:ext uri="{FF2B5EF4-FFF2-40B4-BE49-F238E27FC236}">
                <a16:creationId xmlns:a16="http://schemas.microsoft.com/office/drawing/2014/main" id="{CCF675ED-D61B-471E-A22C-739C86D0F460}"/>
              </a:ext>
            </a:extLst>
          </p:cNvPr>
          <p:cNvSpPr>
            <a:spLocks noGrp="1"/>
          </p:cNvSpPr>
          <p:nvPr>
            <p:ph type="sldNum" sz="quarter" idx="4"/>
          </p:nvPr>
        </p:nvSpPr>
        <p:spPr/>
        <p:txBody>
          <a:bodyPr/>
          <a:lstStyle/>
          <a:p>
            <a:pPr>
              <a:defRPr/>
            </a:pPr>
            <a:fld id="{EA0BD1BF-689B-4D89-8D75-2FEDE0C0747F}" type="slidenum">
              <a:rPr lang="en-US" smtClean="0"/>
              <a:pPr>
                <a:defRPr/>
              </a:pPr>
              <a:t>84</a:t>
            </a:fld>
            <a:endParaRPr lang="en-US" dirty="0"/>
          </a:p>
        </p:txBody>
      </p:sp>
      <p:sp>
        <p:nvSpPr>
          <p:cNvPr id="5" name="Rectangle 4">
            <a:extLst>
              <a:ext uri="{FF2B5EF4-FFF2-40B4-BE49-F238E27FC236}">
                <a16:creationId xmlns:a16="http://schemas.microsoft.com/office/drawing/2014/main" id="{48CD92DF-9398-48A7-8DF5-0B15EAFF60F7}"/>
              </a:ext>
            </a:extLst>
          </p:cNvPr>
          <p:cNvSpPr/>
          <p:nvPr/>
        </p:nvSpPr>
        <p:spPr>
          <a:xfrm>
            <a:off x="457200" y="1905000"/>
            <a:ext cx="8229600" cy="2669962"/>
          </a:xfrm>
          <a:prstGeom prst="rect">
            <a:avLst/>
          </a:prstGeom>
        </p:spPr>
        <p:txBody>
          <a:bodyPr wrap="square">
            <a:spAutoFit/>
          </a:bodyPr>
          <a:lstStyle/>
          <a:p>
            <a:pPr marL="285750" indent="-285750">
              <a:buFont typeface="Arial" panose="020B0604020202020204" pitchFamily="34" charset="0"/>
              <a:buChar char="•"/>
            </a:pPr>
            <a:r>
              <a:rPr lang="en-US" sz="2400" dirty="0">
                <a:ea typeface="ＭＳ Ｐゴシック" pitchFamily="25" charset="-128"/>
              </a:rPr>
              <a:t>Transit agencies are required to report the year the vehicle was manufactured and built, not the vehicle model year. </a:t>
            </a:r>
          </a:p>
          <a:p>
            <a:pPr marL="798513" lvl="1" indent="-341313" fontAlgn="base">
              <a:spcBef>
                <a:spcPts val="300"/>
              </a:spcBef>
              <a:spcAft>
                <a:spcPts val="300"/>
              </a:spcAft>
              <a:buSzPct val="85000"/>
              <a:buFont typeface="Wingdings" pitchFamily="25" charset="2"/>
              <a:buChar char="Ø"/>
            </a:pPr>
            <a:r>
              <a:rPr lang="en-US" sz="2200" dirty="0">
                <a:ea typeface="ＭＳ Ｐゴシック" pitchFamily="25" charset="-128"/>
              </a:rPr>
              <a:t>The manufacture year will typically be different than the model year for the vehicle(s). </a:t>
            </a:r>
          </a:p>
          <a:p>
            <a:pPr marL="798513" lvl="1" indent="-341313" fontAlgn="base">
              <a:spcBef>
                <a:spcPts val="300"/>
              </a:spcBef>
              <a:spcAft>
                <a:spcPts val="300"/>
              </a:spcAft>
              <a:buSzPct val="85000"/>
              <a:buFont typeface="Wingdings" pitchFamily="25" charset="2"/>
              <a:buChar char="Ø"/>
            </a:pPr>
            <a:r>
              <a:rPr lang="en-US" sz="2200" dirty="0">
                <a:ea typeface="ＭＳ Ｐゴシック" pitchFamily="25" charset="-128"/>
              </a:rPr>
              <a:t>Correctly labeling this will help further determine the useful life benchmark of the vehicle and fleet. </a:t>
            </a:r>
          </a:p>
        </p:txBody>
      </p:sp>
    </p:spTree>
    <p:extLst>
      <p:ext uri="{BB962C8B-B14F-4D97-AF65-F5344CB8AC3E}">
        <p14:creationId xmlns:p14="http://schemas.microsoft.com/office/powerpoint/2010/main" val="21219431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Active vs Inactive Vehicles</a:t>
            </a:r>
          </a:p>
        </p:txBody>
      </p:sp>
      <p:sp>
        <p:nvSpPr>
          <p:cNvPr id="3" name="Content Placeholder 2"/>
          <p:cNvSpPr>
            <a:spLocks noGrp="1"/>
          </p:cNvSpPr>
          <p:nvPr>
            <p:ph idx="1"/>
          </p:nvPr>
        </p:nvSpPr>
        <p:spPr>
          <a:xfrm>
            <a:off x="457200" y="1649697"/>
            <a:ext cx="8229600" cy="4591050"/>
          </a:xfrm>
        </p:spPr>
        <p:txBody>
          <a:bodyPr/>
          <a:lstStyle/>
          <a:p>
            <a:r>
              <a:rPr lang="en-US" sz="2400" dirty="0"/>
              <a:t>Transit agencies must report the number of active vehicles in fleet at fiscal year end</a:t>
            </a:r>
            <a:endParaRPr lang="en-US" sz="2000" dirty="0"/>
          </a:p>
          <a:p>
            <a:r>
              <a:rPr lang="en-US" sz="2400" dirty="0"/>
              <a:t>Active Vehicles</a:t>
            </a:r>
          </a:p>
          <a:p>
            <a:pPr lvl="1"/>
            <a:r>
              <a:rPr lang="en-US" sz="2200" dirty="0"/>
              <a:t>Regularly provide revenue service </a:t>
            </a:r>
          </a:p>
          <a:p>
            <a:pPr lvl="2">
              <a:buFontTx/>
              <a:buChar char="-"/>
            </a:pPr>
            <a:r>
              <a:rPr lang="en-US" sz="2200" dirty="0"/>
              <a:t>Includes spares/backups and vehicles temporarily out of service for routine maintenance</a:t>
            </a:r>
          </a:p>
          <a:p>
            <a:r>
              <a:rPr lang="en-US" sz="2400" dirty="0"/>
              <a:t>Inactive Vehicles</a:t>
            </a:r>
          </a:p>
          <a:p>
            <a:pPr lvl="1"/>
            <a:r>
              <a:rPr lang="en-US" sz="2200" dirty="0"/>
              <a:t>Vehicles that have been sold or awaiting sale</a:t>
            </a:r>
          </a:p>
          <a:p>
            <a:pPr lvl="1"/>
            <a:r>
              <a:rPr lang="en-US" sz="2200" dirty="0"/>
              <a:t>Vehicles in storage and FTA emergency contingency plan</a:t>
            </a:r>
          </a:p>
          <a:p>
            <a:pPr lvl="1"/>
            <a:r>
              <a:rPr lang="en-US" sz="2200" dirty="0"/>
              <a:t>Vehicles out for long-term, major repairs</a:t>
            </a:r>
          </a:p>
          <a:p>
            <a:pPr lvl="1"/>
            <a:endParaRPr lang="en-US" sz="1800"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85</a:t>
            </a:fld>
            <a:endParaRPr lang="en-US" dirty="0"/>
          </a:p>
        </p:txBody>
      </p:sp>
    </p:spTree>
    <p:extLst>
      <p:ext uri="{BB962C8B-B14F-4D97-AF65-F5344CB8AC3E}">
        <p14:creationId xmlns:p14="http://schemas.microsoft.com/office/powerpoint/2010/main" val="2994841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Retire vs Deleting Fleet	</a:t>
            </a:r>
          </a:p>
        </p:txBody>
      </p:sp>
      <p:sp>
        <p:nvSpPr>
          <p:cNvPr id="3" name="Content Placeholder 2"/>
          <p:cNvSpPr>
            <a:spLocks noGrp="1"/>
          </p:cNvSpPr>
          <p:nvPr>
            <p:ph idx="1"/>
          </p:nvPr>
        </p:nvSpPr>
        <p:spPr>
          <a:xfrm>
            <a:off x="472966" y="1719902"/>
            <a:ext cx="8213834" cy="4604698"/>
          </a:xfrm>
        </p:spPr>
        <p:txBody>
          <a:bodyPr/>
          <a:lstStyle/>
          <a:p>
            <a:pPr marL="0" indent="0">
              <a:buNone/>
            </a:pPr>
            <a:r>
              <a:rPr lang="en-US" sz="2400" b="1" dirty="0"/>
              <a:t>Retire</a:t>
            </a:r>
          </a:p>
          <a:p>
            <a:pPr lvl="1"/>
            <a:r>
              <a:rPr lang="en-US" sz="2200" dirty="0"/>
              <a:t>Retire a fleet when there are no more active vehicles.</a:t>
            </a:r>
          </a:p>
          <a:p>
            <a:pPr lvl="1"/>
            <a:r>
              <a:rPr lang="en-US" sz="2200" dirty="0"/>
              <a:t>When a fleet is no longer in use, change Active Vehicles to 0, and the “Is This Fleet Retired?” notification will appear.</a:t>
            </a:r>
          </a:p>
          <a:p>
            <a:pPr marL="0" indent="0">
              <a:buNone/>
            </a:pPr>
            <a:endParaRPr lang="en-US" dirty="0"/>
          </a:p>
          <a:p>
            <a:pPr marL="0" indent="0">
              <a:buNone/>
            </a:pPr>
            <a:endParaRPr lang="en-US" dirty="0"/>
          </a:p>
          <a:p>
            <a:pPr marL="0" indent="0">
              <a:buNone/>
            </a:pPr>
            <a:endParaRPr lang="en-US" sz="2200" dirty="0"/>
          </a:p>
          <a:p>
            <a:pPr marL="0" indent="0">
              <a:buNone/>
            </a:pPr>
            <a:r>
              <a:rPr lang="en-US" sz="2400" b="1" dirty="0"/>
              <a:t>Delete</a:t>
            </a:r>
          </a:p>
          <a:p>
            <a:pPr lvl="1"/>
            <a:r>
              <a:rPr lang="en-US" sz="2200" dirty="0"/>
              <a:t>Delete a fleet </a:t>
            </a:r>
            <a:r>
              <a:rPr lang="en-US" sz="2200" b="1" dirty="0"/>
              <a:t>ONLY</a:t>
            </a:r>
            <a:r>
              <a:rPr lang="en-US" sz="2200" dirty="0"/>
              <a:t> if it is mistakenly included in the A-30 form. </a:t>
            </a:r>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86</a:t>
            </a:fld>
            <a:endParaRPr lang="en-US" dirty="0"/>
          </a:p>
        </p:txBody>
      </p:sp>
      <p:grpSp>
        <p:nvGrpSpPr>
          <p:cNvPr id="5" name="Group 4">
            <a:extLst>
              <a:ext uri="{FF2B5EF4-FFF2-40B4-BE49-F238E27FC236}">
                <a16:creationId xmlns:a16="http://schemas.microsoft.com/office/drawing/2014/main" id="{A4127A94-5DEA-4E53-9B4F-AEA8A7EA0CF1}"/>
              </a:ext>
            </a:extLst>
          </p:cNvPr>
          <p:cNvGrpSpPr/>
          <p:nvPr/>
        </p:nvGrpSpPr>
        <p:grpSpPr>
          <a:xfrm>
            <a:off x="4648200" y="3429000"/>
            <a:ext cx="3501259" cy="1844460"/>
            <a:chOff x="4648200" y="3429000"/>
            <a:chExt cx="3501259" cy="1844460"/>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8200" y="3429000"/>
              <a:ext cx="3501259" cy="1844460"/>
            </a:xfrm>
            <a:prstGeom prst="rect">
              <a:avLst/>
            </a:prstGeom>
            <a:ln>
              <a:solidFill>
                <a:schemeClr val="tx1"/>
              </a:solidFill>
            </a:ln>
          </p:spPr>
        </p:pic>
        <p:cxnSp>
          <p:nvCxnSpPr>
            <p:cNvPr id="10" name="Straight Arrow Connector 9"/>
            <p:cNvCxnSpPr/>
            <p:nvPr/>
          </p:nvCxnSpPr>
          <p:spPr>
            <a:xfrm flipH="1">
              <a:off x="6553200" y="4648200"/>
              <a:ext cx="762000"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34649179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Validation Issues</a:t>
            </a:r>
          </a:p>
        </p:txBody>
      </p:sp>
      <p:sp>
        <p:nvSpPr>
          <p:cNvPr id="3" name="Content Placeholder 2"/>
          <p:cNvSpPr>
            <a:spLocks noGrp="1"/>
          </p:cNvSpPr>
          <p:nvPr>
            <p:ph idx="1"/>
          </p:nvPr>
        </p:nvSpPr>
        <p:spPr>
          <a:xfrm>
            <a:off x="304800" y="1633827"/>
            <a:ext cx="8610599" cy="4259263"/>
          </a:xfrm>
        </p:spPr>
        <p:txBody>
          <a:bodyPr/>
          <a:lstStyle/>
          <a:p>
            <a:pPr marL="0" indent="0">
              <a:buNone/>
            </a:pPr>
            <a:r>
              <a:rPr lang="en-US" sz="2400" dirty="0"/>
              <a:t>Shared Fleets do not match across modes</a:t>
            </a:r>
          </a:p>
          <a:p>
            <a:pPr lvl="1">
              <a:buFont typeface="Wingdings" panose="05000000000000000000" pitchFamily="2" charset="2"/>
              <a:buChar char="Ø"/>
            </a:pPr>
            <a:r>
              <a:rPr lang="en-US" sz="2400" dirty="0"/>
              <a:t>If a fleet is shared between modes, enter data on the first mode, then on the second mode’s A-30 form select “Add Existing Fleet” and select the applicable fleet and add.</a:t>
            </a:r>
            <a:endParaRPr lang="en-US" sz="2400" u="sng" dirty="0"/>
          </a:p>
          <a:p>
            <a:pPr marL="0" indent="0">
              <a:buNone/>
            </a:pPr>
            <a:r>
              <a:rPr lang="en-US" sz="2400" dirty="0"/>
              <a:t>New Vehicles, no Capital Funding Reported</a:t>
            </a:r>
          </a:p>
          <a:p>
            <a:pPr lvl="1">
              <a:buFont typeface="Wingdings" panose="05000000000000000000" pitchFamily="2" charset="2"/>
              <a:buChar char="Ø"/>
            </a:pPr>
            <a:r>
              <a:rPr lang="en-US" sz="2400" dirty="0"/>
              <a:t>If you report new vehicles, you must also report the capital purchase on the RR-20</a:t>
            </a:r>
          </a:p>
          <a:p>
            <a:pPr marL="0" indent="0">
              <a:buNone/>
            </a:pPr>
            <a:r>
              <a:rPr lang="en-US" sz="2400" dirty="0"/>
              <a:t>Missing Data</a:t>
            </a:r>
          </a:p>
          <a:p>
            <a:pPr lvl="1">
              <a:buFont typeface="Wingdings" panose="05000000000000000000" pitchFamily="2" charset="2"/>
              <a:buChar char="Ø"/>
            </a:pPr>
            <a:r>
              <a:rPr lang="en-US" sz="2400" dirty="0"/>
              <a:t>All fleet data must be reported prior to submission</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87</a:t>
            </a:fld>
            <a:endParaRPr lang="en-US" dirty="0"/>
          </a:p>
        </p:txBody>
      </p:sp>
    </p:spTree>
    <p:extLst>
      <p:ext uri="{BB962C8B-B14F-4D97-AF65-F5344CB8AC3E}">
        <p14:creationId xmlns:p14="http://schemas.microsoft.com/office/powerpoint/2010/main" val="31736590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A-35</a:t>
            </a:r>
          </a:p>
        </p:txBody>
      </p:sp>
      <p:sp>
        <p:nvSpPr>
          <p:cNvPr id="5" name="Text Placeholder 4"/>
          <p:cNvSpPr>
            <a:spLocks noGrp="1"/>
          </p:cNvSpPr>
          <p:nvPr>
            <p:ph type="body" idx="1"/>
          </p:nvPr>
        </p:nvSpPr>
        <p:spPr/>
        <p:txBody>
          <a:bodyPr/>
          <a:lstStyle/>
          <a:p>
            <a:r>
              <a:rPr lang="en-US" dirty="0"/>
              <a:t>Asset Inventory Management - Service Vehicle Inventory	</a:t>
            </a:r>
          </a:p>
        </p:txBody>
      </p:sp>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88</a:t>
            </a:fld>
            <a:endParaRPr lang="en-US" dirty="0"/>
          </a:p>
        </p:txBody>
      </p:sp>
    </p:spTree>
    <p:extLst>
      <p:ext uri="{BB962C8B-B14F-4D97-AF65-F5344CB8AC3E}">
        <p14:creationId xmlns:p14="http://schemas.microsoft.com/office/powerpoint/2010/main" val="37246963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237F5F-2416-4BE1-9141-00025413CF46}"/>
              </a:ext>
            </a:extLst>
          </p:cNvPr>
          <p:cNvSpPr>
            <a:spLocks noGrp="1"/>
          </p:cNvSpPr>
          <p:nvPr>
            <p:ph type="title"/>
          </p:nvPr>
        </p:nvSpPr>
        <p:spPr/>
        <p:txBody>
          <a:bodyPr/>
          <a:lstStyle/>
          <a:p>
            <a:r>
              <a:rPr lang="en-US" dirty="0"/>
              <a:t>A-35 Service Vehicle Inventory</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89</a:t>
            </a:fld>
            <a:endParaRPr lang="en-US" dirty="0"/>
          </a:p>
        </p:txBody>
      </p:sp>
      <p:sp>
        <p:nvSpPr>
          <p:cNvPr id="10" name="TextBox 9"/>
          <p:cNvSpPr txBox="1"/>
          <p:nvPr/>
        </p:nvSpPr>
        <p:spPr>
          <a:xfrm>
            <a:off x="236482" y="3905448"/>
            <a:ext cx="8678917" cy="2585323"/>
          </a:xfrm>
          <a:prstGeom prst="rect">
            <a:avLst/>
          </a:prstGeom>
          <a:noFill/>
        </p:spPr>
        <p:txBody>
          <a:bodyPr wrap="square" rtlCol="0">
            <a:spAutoFit/>
          </a:bodyPr>
          <a:lstStyle/>
          <a:p>
            <a:pPr marL="285750" indent="-285750">
              <a:buFont typeface="Arial" panose="020B0604020202020204" pitchFamily="34" charset="0"/>
              <a:buChar char="•"/>
            </a:pPr>
            <a:r>
              <a:rPr lang="en-US" dirty="0"/>
              <a:t>Agencies are required to report on service vehicle fleets for which they have </a:t>
            </a:r>
            <a:r>
              <a:rPr lang="en-US" b="1" dirty="0"/>
              <a:t>capital responsibility</a:t>
            </a:r>
            <a:r>
              <a:rPr lang="en-US" dirty="0"/>
              <a:t>.</a:t>
            </a:r>
            <a:endParaRPr lang="en-US" b="1" dirty="0"/>
          </a:p>
          <a:p>
            <a:pPr marL="285750" indent="-285750">
              <a:buFont typeface="Arial" panose="020B0604020202020204" pitchFamily="34" charset="0"/>
              <a:buChar char="•"/>
            </a:pPr>
            <a:r>
              <a:rPr lang="en-US" dirty="0"/>
              <a:t>Service Vehicles are defined as: </a:t>
            </a:r>
          </a:p>
          <a:p>
            <a:pPr marL="742950" lvl="1" indent="-285750">
              <a:buFont typeface="Arial" panose="020B0604020202020204" pitchFamily="34" charset="0"/>
              <a:buChar char="•"/>
            </a:pPr>
            <a:r>
              <a:rPr lang="en-US" dirty="0"/>
              <a:t>Road worthy, self-propelled or major pieces of construction equipment that are used to support revenue operations, maintain revenue vehicles, or perform transit-oriented administrative activities</a:t>
            </a:r>
          </a:p>
          <a:p>
            <a:pPr marL="1200150" lvl="2" indent="-285750">
              <a:buFont typeface="Arial" panose="020B0604020202020204" pitchFamily="34" charset="0"/>
              <a:buChar char="•"/>
            </a:pPr>
            <a:r>
              <a:rPr lang="en-US" dirty="0"/>
              <a:t>Examples: Cars used for admin staff, transit police cars, tow trucks, service trucks, etc. </a:t>
            </a:r>
          </a:p>
          <a:p>
            <a:pPr marL="1200150" lvl="2" indent="-285750">
              <a:buFont typeface="Arial" panose="020B0604020202020204" pitchFamily="34" charset="0"/>
              <a:buChar char="•"/>
            </a:pPr>
            <a:r>
              <a:rPr lang="en-US" dirty="0"/>
              <a:t>Agencies should not report small fork lifts, golf carts, etc.</a:t>
            </a:r>
            <a:endParaRPr lang="en-US" sz="2000" b="1" dirty="0"/>
          </a:p>
        </p:txBody>
      </p:sp>
      <p:pic>
        <p:nvPicPr>
          <p:cNvPr id="2" name="Picture 1">
            <a:extLst>
              <a:ext uri="{FF2B5EF4-FFF2-40B4-BE49-F238E27FC236}">
                <a16:creationId xmlns:a16="http://schemas.microsoft.com/office/drawing/2014/main" id="{11FA7E3A-05DE-4D22-A7E2-F48599A6ACC9}"/>
              </a:ext>
            </a:extLst>
          </p:cNvPr>
          <p:cNvPicPr>
            <a:picLocks noChangeAspect="1"/>
          </p:cNvPicPr>
          <p:nvPr/>
        </p:nvPicPr>
        <p:blipFill rotWithShape="1">
          <a:blip r:embed="rId3"/>
          <a:srcRect b="20816"/>
          <a:stretch/>
        </p:blipFill>
        <p:spPr>
          <a:xfrm>
            <a:off x="624918" y="1598295"/>
            <a:ext cx="7894163" cy="2285999"/>
          </a:xfrm>
          <a:prstGeom prst="rect">
            <a:avLst/>
          </a:prstGeom>
          <a:ln>
            <a:solidFill>
              <a:schemeClr val="tx1"/>
            </a:solidFill>
          </a:ln>
        </p:spPr>
      </p:pic>
    </p:spTree>
    <p:extLst>
      <p:ext uri="{BB962C8B-B14F-4D97-AF65-F5344CB8AC3E}">
        <p14:creationId xmlns:p14="http://schemas.microsoft.com/office/powerpoint/2010/main" val="3175389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EB980-128F-4E12-9C2B-7AF732CEE8F3}"/>
              </a:ext>
            </a:extLst>
          </p:cNvPr>
          <p:cNvSpPr>
            <a:spLocks noGrp="1"/>
          </p:cNvSpPr>
          <p:nvPr>
            <p:ph type="title"/>
          </p:nvPr>
        </p:nvSpPr>
        <p:spPr/>
        <p:txBody>
          <a:bodyPr/>
          <a:lstStyle/>
          <a:p>
            <a:r>
              <a:rPr lang="en-US" dirty="0"/>
              <a:t>Uses of NTD Data</a:t>
            </a:r>
          </a:p>
        </p:txBody>
      </p:sp>
      <p:sp>
        <p:nvSpPr>
          <p:cNvPr id="3" name="Content Placeholder 2">
            <a:extLst>
              <a:ext uri="{FF2B5EF4-FFF2-40B4-BE49-F238E27FC236}">
                <a16:creationId xmlns:a16="http://schemas.microsoft.com/office/drawing/2014/main" id="{75CAA77F-E0B7-4A45-A105-8D73F1527198}"/>
              </a:ext>
            </a:extLst>
          </p:cNvPr>
          <p:cNvSpPr>
            <a:spLocks noGrp="1"/>
          </p:cNvSpPr>
          <p:nvPr>
            <p:ph idx="1"/>
          </p:nvPr>
        </p:nvSpPr>
        <p:spPr/>
        <p:txBody>
          <a:bodyPr/>
          <a:lstStyle/>
          <a:p>
            <a:r>
              <a:rPr lang="en-US" sz="2200" dirty="0"/>
              <a:t>Formula Apportionments </a:t>
            </a:r>
          </a:p>
          <a:p>
            <a:pPr lvl="1"/>
            <a:r>
              <a:rPr lang="en-US" sz="2000" dirty="0"/>
              <a:t>Urbanized Area Formula – $5.4 billion – </a:t>
            </a:r>
          </a:p>
          <a:p>
            <a:pPr lvl="1"/>
            <a:r>
              <a:rPr lang="en-US" sz="2000" dirty="0"/>
              <a:t>Rural Formula – $659 million – </a:t>
            </a:r>
          </a:p>
          <a:p>
            <a:pPr lvl="1"/>
            <a:r>
              <a:rPr lang="en-US" sz="2000" dirty="0"/>
              <a:t>Tribal Formula - $30 million – </a:t>
            </a:r>
          </a:p>
          <a:p>
            <a:pPr lvl="1"/>
            <a:r>
              <a:rPr lang="en-US" sz="2000" dirty="0"/>
              <a:t>State of Good Repair Formula – $2.6 billion – </a:t>
            </a:r>
            <a:endParaRPr lang="en-US" sz="2200" dirty="0"/>
          </a:p>
          <a:p>
            <a:r>
              <a:rPr lang="en-US" sz="2200" dirty="0"/>
              <a:t>Performance Benchmarking  </a:t>
            </a:r>
          </a:p>
          <a:p>
            <a:r>
              <a:rPr lang="en-US" sz="2200" dirty="0"/>
              <a:t>Academic Research </a:t>
            </a:r>
          </a:p>
          <a:p>
            <a:r>
              <a:rPr lang="en-US" sz="2200" dirty="0"/>
              <a:t>Conditions and Performance Report  </a:t>
            </a:r>
          </a:p>
          <a:p>
            <a:r>
              <a:rPr lang="en-US" sz="2200" dirty="0"/>
              <a:t>Government Performance Results Act (GPRA)</a:t>
            </a:r>
          </a:p>
        </p:txBody>
      </p:sp>
      <p:sp>
        <p:nvSpPr>
          <p:cNvPr id="4" name="Slide Number Placeholder 3">
            <a:extLst>
              <a:ext uri="{FF2B5EF4-FFF2-40B4-BE49-F238E27FC236}">
                <a16:creationId xmlns:a16="http://schemas.microsoft.com/office/drawing/2014/main" id="{CEC7EF71-4C8A-4CCF-8B67-7D75167C663A}"/>
              </a:ext>
            </a:extLst>
          </p:cNvPr>
          <p:cNvSpPr>
            <a:spLocks noGrp="1"/>
          </p:cNvSpPr>
          <p:nvPr>
            <p:ph type="sldNum" sz="quarter" idx="4"/>
          </p:nvPr>
        </p:nvSpPr>
        <p:spPr/>
        <p:txBody>
          <a:bodyPr/>
          <a:lstStyle/>
          <a:p>
            <a:pPr>
              <a:defRPr/>
            </a:pPr>
            <a:fld id="{EA0BD1BF-689B-4D89-8D75-2FEDE0C0747F}" type="slidenum">
              <a:rPr lang="en-US" smtClean="0"/>
              <a:pPr>
                <a:defRPr/>
              </a:pPr>
              <a:t>9</a:t>
            </a:fld>
            <a:endParaRPr lang="en-US" dirty="0"/>
          </a:p>
        </p:txBody>
      </p:sp>
    </p:spTree>
    <p:extLst>
      <p:ext uri="{BB962C8B-B14F-4D97-AF65-F5344CB8AC3E}">
        <p14:creationId xmlns:p14="http://schemas.microsoft.com/office/powerpoint/2010/main" val="19999172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D3457-710D-4CBA-8DFD-D386B9FB7AEC}"/>
              </a:ext>
            </a:extLst>
          </p:cNvPr>
          <p:cNvSpPr>
            <a:spLocks noGrp="1"/>
          </p:cNvSpPr>
          <p:nvPr>
            <p:ph type="title"/>
          </p:nvPr>
        </p:nvSpPr>
        <p:spPr/>
        <p:txBody>
          <a:bodyPr/>
          <a:lstStyle/>
          <a:p>
            <a:r>
              <a:rPr lang="en-US" sz="3200" dirty="0"/>
              <a:t>A-35 – Update Service Fleet Information</a:t>
            </a:r>
          </a:p>
        </p:txBody>
      </p:sp>
      <p:sp>
        <p:nvSpPr>
          <p:cNvPr id="3" name="Content Placeholder 2">
            <a:extLst>
              <a:ext uri="{FF2B5EF4-FFF2-40B4-BE49-F238E27FC236}">
                <a16:creationId xmlns:a16="http://schemas.microsoft.com/office/drawing/2014/main" id="{57579F8E-8F37-4188-8FF4-1075B4D5738C}"/>
              </a:ext>
            </a:extLst>
          </p:cNvPr>
          <p:cNvSpPr>
            <a:spLocks noGrp="1"/>
          </p:cNvSpPr>
          <p:nvPr>
            <p:ph idx="1"/>
          </p:nvPr>
        </p:nvSpPr>
        <p:spPr>
          <a:xfrm>
            <a:off x="228600" y="4260080"/>
            <a:ext cx="8686800" cy="1787525"/>
          </a:xfrm>
        </p:spPr>
        <p:txBody>
          <a:bodyPr/>
          <a:lstStyle/>
          <a:p>
            <a:pPr marL="0" lvl="0" indent="0" fontAlgn="auto">
              <a:spcBef>
                <a:spcPts val="0"/>
              </a:spcBef>
              <a:spcAft>
                <a:spcPts val="0"/>
              </a:spcAft>
              <a:buNone/>
              <a:defRPr/>
            </a:pPr>
            <a:r>
              <a:rPr lang="en-US" sz="2000" kern="1200" dirty="0">
                <a:solidFill>
                  <a:srgbClr val="000000"/>
                </a:solidFill>
                <a:ea typeface="+mn-ea"/>
              </a:rPr>
              <a:t>Service Vehicles are categorized into three types</a:t>
            </a:r>
          </a:p>
          <a:p>
            <a:pPr marL="742950" lvl="1" indent="-285750" fontAlgn="auto">
              <a:spcBef>
                <a:spcPts val="0"/>
              </a:spcBef>
              <a:spcAft>
                <a:spcPts val="0"/>
              </a:spcAft>
              <a:buSzTx/>
              <a:buFont typeface="Arial" panose="020B0604020202020204" pitchFamily="34" charset="0"/>
              <a:buChar char="•"/>
              <a:defRPr/>
            </a:pPr>
            <a:r>
              <a:rPr lang="en-US" sz="1800" kern="1200" dirty="0">
                <a:solidFill>
                  <a:srgbClr val="000000"/>
                </a:solidFill>
                <a:ea typeface="+mn-ea"/>
                <a:cs typeface="+mn-cs"/>
              </a:rPr>
              <a:t>Automobiles</a:t>
            </a:r>
          </a:p>
          <a:p>
            <a:pPr marL="742950" lvl="1" indent="-285750" fontAlgn="auto">
              <a:spcBef>
                <a:spcPts val="0"/>
              </a:spcBef>
              <a:spcAft>
                <a:spcPts val="0"/>
              </a:spcAft>
              <a:buSzTx/>
              <a:buFont typeface="Arial" panose="020B0604020202020204" pitchFamily="34" charset="0"/>
              <a:buChar char="•"/>
              <a:defRPr/>
            </a:pPr>
            <a:r>
              <a:rPr lang="en-US" sz="1800" kern="1200" dirty="0">
                <a:solidFill>
                  <a:srgbClr val="000000"/>
                </a:solidFill>
                <a:ea typeface="+mn-ea"/>
                <a:cs typeface="+mn-cs"/>
              </a:rPr>
              <a:t>Truck and other rubber tired vehicles</a:t>
            </a:r>
          </a:p>
          <a:p>
            <a:pPr marL="742950" lvl="1" indent="-285750" fontAlgn="auto">
              <a:spcBef>
                <a:spcPts val="0"/>
              </a:spcBef>
              <a:spcAft>
                <a:spcPts val="0"/>
              </a:spcAft>
              <a:buSzTx/>
              <a:buFont typeface="Arial" panose="020B0604020202020204" pitchFamily="34" charset="0"/>
              <a:buChar char="•"/>
              <a:defRPr/>
            </a:pPr>
            <a:r>
              <a:rPr lang="en-US" sz="1800" kern="1200" dirty="0">
                <a:solidFill>
                  <a:srgbClr val="000000"/>
                </a:solidFill>
                <a:ea typeface="+mn-ea"/>
                <a:cs typeface="+mn-cs"/>
              </a:rPr>
              <a:t>Steel wheel vehicles</a:t>
            </a:r>
          </a:p>
          <a:p>
            <a:endParaRPr lang="en-US" dirty="0"/>
          </a:p>
        </p:txBody>
      </p:sp>
      <p:sp>
        <p:nvSpPr>
          <p:cNvPr id="4" name="Slide Number Placeholder 3">
            <a:extLst>
              <a:ext uri="{FF2B5EF4-FFF2-40B4-BE49-F238E27FC236}">
                <a16:creationId xmlns:a16="http://schemas.microsoft.com/office/drawing/2014/main" id="{357EB20F-7927-4EB3-A48D-8E281CDB15A6}"/>
              </a:ext>
            </a:extLst>
          </p:cNvPr>
          <p:cNvSpPr>
            <a:spLocks noGrp="1"/>
          </p:cNvSpPr>
          <p:nvPr>
            <p:ph type="sldNum" sz="quarter" idx="4"/>
          </p:nvPr>
        </p:nvSpPr>
        <p:spPr/>
        <p:txBody>
          <a:bodyPr/>
          <a:lstStyle/>
          <a:p>
            <a:pPr>
              <a:defRPr/>
            </a:pPr>
            <a:fld id="{EA0BD1BF-689B-4D89-8D75-2FEDE0C0747F}" type="slidenum">
              <a:rPr lang="en-US" smtClean="0"/>
              <a:pPr>
                <a:defRPr/>
              </a:pPr>
              <a:t>90</a:t>
            </a:fld>
            <a:endParaRPr lang="en-US" dirty="0"/>
          </a:p>
        </p:txBody>
      </p:sp>
      <p:pic>
        <p:nvPicPr>
          <p:cNvPr id="5" name="Picture 4">
            <a:extLst>
              <a:ext uri="{FF2B5EF4-FFF2-40B4-BE49-F238E27FC236}">
                <a16:creationId xmlns:a16="http://schemas.microsoft.com/office/drawing/2014/main" id="{94BA97C5-F443-4D6C-BA62-BEBE3553DAE6}"/>
              </a:ext>
            </a:extLst>
          </p:cNvPr>
          <p:cNvPicPr>
            <a:picLocks noChangeAspect="1"/>
          </p:cNvPicPr>
          <p:nvPr/>
        </p:nvPicPr>
        <p:blipFill>
          <a:blip r:embed="rId3"/>
          <a:stretch>
            <a:fillRect/>
          </a:stretch>
        </p:blipFill>
        <p:spPr>
          <a:xfrm>
            <a:off x="228600" y="1598155"/>
            <a:ext cx="8686800" cy="2606040"/>
          </a:xfrm>
          <a:prstGeom prst="rect">
            <a:avLst/>
          </a:prstGeom>
          <a:ln>
            <a:solidFill>
              <a:schemeClr val="tx1"/>
            </a:solidFill>
          </a:ln>
        </p:spPr>
      </p:pic>
    </p:spTree>
    <p:extLst>
      <p:ext uri="{BB962C8B-B14F-4D97-AF65-F5344CB8AC3E}">
        <p14:creationId xmlns:p14="http://schemas.microsoft.com/office/powerpoint/2010/main" val="38436665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B2FE7-7810-41D3-9039-C217BBA4A3EA}"/>
              </a:ext>
            </a:extLst>
          </p:cNvPr>
          <p:cNvSpPr>
            <a:spLocks noGrp="1"/>
          </p:cNvSpPr>
          <p:nvPr>
            <p:ph type="title"/>
          </p:nvPr>
        </p:nvSpPr>
        <p:spPr/>
        <p:txBody>
          <a:bodyPr/>
          <a:lstStyle/>
          <a:p>
            <a:r>
              <a:rPr lang="en-US" dirty="0"/>
              <a:t>A-35 – Update Financials</a:t>
            </a:r>
          </a:p>
        </p:txBody>
      </p:sp>
      <p:sp>
        <p:nvSpPr>
          <p:cNvPr id="3" name="Content Placeholder 2">
            <a:extLst>
              <a:ext uri="{FF2B5EF4-FFF2-40B4-BE49-F238E27FC236}">
                <a16:creationId xmlns:a16="http://schemas.microsoft.com/office/drawing/2014/main" id="{9AF4BCAB-9DEF-4A0D-AB24-4F6E5D793ECC}"/>
              </a:ext>
            </a:extLst>
          </p:cNvPr>
          <p:cNvSpPr>
            <a:spLocks noGrp="1"/>
          </p:cNvSpPr>
          <p:nvPr>
            <p:ph idx="1"/>
          </p:nvPr>
        </p:nvSpPr>
        <p:spPr>
          <a:xfrm>
            <a:off x="457200" y="4379991"/>
            <a:ext cx="8229600" cy="1781097"/>
          </a:xfrm>
        </p:spPr>
        <p:txBody>
          <a:bodyPr/>
          <a:lstStyle/>
          <a:p>
            <a:r>
              <a:rPr lang="en-US" sz="2000" dirty="0"/>
              <a:t>Estimated Cost</a:t>
            </a:r>
          </a:p>
          <a:p>
            <a:pPr lvl="1"/>
            <a:r>
              <a:rPr lang="en-US" sz="2000" dirty="0"/>
              <a:t>Full cost to replace the fleet</a:t>
            </a:r>
          </a:p>
          <a:p>
            <a:r>
              <a:rPr lang="en-US" sz="2000" dirty="0"/>
              <a:t>Year Dollars of Estimated  Cost</a:t>
            </a:r>
          </a:p>
          <a:p>
            <a:pPr lvl="1"/>
            <a:r>
              <a:rPr lang="en-US" sz="2000" dirty="0"/>
              <a:t>Corresponding year to the dollar value reported</a:t>
            </a:r>
          </a:p>
          <a:p>
            <a:pPr marL="0" indent="0">
              <a:buNone/>
            </a:pPr>
            <a:r>
              <a:rPr lang="en-US" sz="2200" dirty="0"/>
              <a:t>Once complete click “Continue” </a:t>
            </a:r>
          </a:p>
          <a:p>
            <a:endParaRPr lang="en-US" dirty="0"/>
          </a:p>
        </p:txBody>
      </p:sp>
      <p:sp>
        <p:nvSpPr>
          <p:cNvPr id="4" name="Slide Number Placeholder 3">
            <a:extLst>
              <a:ext uri="{FF2B5EF4-FFF2-40B4-BE49-F238E27FC236}">
                <a16:creationId xmlns:a16="http://schemas.microsoft.com/office/drawing/2014/main" id="{46DDA26C-BF33-4971-A94D-2BE33D3113BA}"/>
              </a:ext>
            </a:extLst>
          </p:cNvPr>
          <p:cNvSpPr>
            <a:spLocks noGrp="1"/>
          </p:cNvSpPr>
          <p:nvPr>
            <p:ph type="sldNum" sz="quarter" idx="4"/>
          </p:nvPr>
        </p:nvSpPr>
        <p:spPr/>
        <p:txBody>
          <a:bodyPr/>
          <a:lstStyle/>
          <a:p>
            <a:pPr>
              <a:defRPr/>
            </a:pPr>
            <a:fld id="{EA0BD1BF-689B-4D89-8D75-2FEDE0C0747F}" type="slidenum">
              <a:rPr lang="en-US" smtClean="0"/>
              <a:pPr>
                <a:defRPr/>
              </a:pPr>
              <a:t>91</a:t>
            </a:fld>
            <a:endParaRPr lang="en-US" dirty="0"/>
          </a:p>
        </p:txBody>
      </p:sp>
      <p:pic>
        <p:nvPicPr>
          <p:cNvPr id="5" name="Picture 4">
            <a:extLst>
              <a:ext uri="{FF2B5EF4-FFF2-40B4-BE49-F238E27FC236}">
                <a16:creationId xmlns:a16="http://schemas.microsoft.com/office/drawing/2014/main" id="{DA2B93C4-B2FD-4367-BAD8-56878E549B4F}"/>
              </a:ext>
            </a:extLst>
          </p:cNvPr>
          <p:cNvPicPr>
            <a:picLocks noChangeAspect="1"/>
          </p:cNvPicPr>
          <p:nvPr/>
        </p:nvPicPr>
        <p:blipFill>
          <a:blip r:embed="rId3"/>
          <a:stretch>
            <a:fillRect/>
          </a:stretch>
        </p:blipFill>
        <p:spPr>
          <a:xfrm>
            <a:off x="457200" y="1601297"/>
            <a:ext cx="8229600" cy="2720459"/>
          </a:xfrm>
          <a:prstGeom prst="rect">
            <a:avLst/>
          </a:prstGeom>
          <a:ln>
            <a:solidFill>
              <a:schemeClr val="tx1"/>
            </a:solidFill>
          </a:ln>
        </p:spPr>
      </p:pic>
    </p:spTree>
    <p:extLst>
      <p:ext uri="{BB962C8B-B14F-4D97-AF65-F5344CB8AC3E}">
        <p14:creationId xmlns:p14="http://schemas.microsoft.com/office/powerpoint/2010/main" val="6165751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56E0-747B-4128-A511-413C6AA42615}"/>
              </a:ext>
            </a:extLst>
          </p:cNvPr>
          <p:cNvSpPr>
            <a:spLocks noGrp="1"/>
          </p:cNvSpPr>
          <p:nvPr>
            <p:ph type="title"/>
          </p:nvPr>
        </p:nvSpPr>
        <p:spPr/>
        <p:txBody>
          <a:bodyPr/>
          <a:lstStyle/>
          <a:p>
            <a:r>
              <a:rPr lang="en-US" dirty="0"/>
              <a:t>A-35 Summary and Saving</a:t>
            </a:r>
          </a:p>
        </p:txBody>
      </p:sp>
      <p:sp>
        <p:nvSpPr>
          <p:cNvPr id="3" name="Content Placeholder 2">
            <a:extLst>
              <a:ext uri="{FF2B5EF4-FFF2-40B4-BE49-F238E27FC236}">
                <a16:creationId xmlns:a16="http://schemas.microsoft.com/office/drawing/2014/main" id="{7434FE61-844E-46D3-BE43-6BB76CE4B339}"/>
              </a:ext>
            </a:extLst>
          </p:cNvPr>
          <p:cNvSpPr>
            <a:spLocks noGrp="1"/>
          </p:cNvSpPr>
          <p:nvPr>
            <p:ph idx="1"/>
          </p:nvPr>
        </p:nvSpPr>
        <p:spPr>
          <a:xfrm>
            <a:off x="433633" y="5332502"/>
            <a:ext cx="8229600" cy="1115832"/>
          </a:xfrm>
        </p:spPr>
        <p:txBody>
          <a:bodyPr/>
          <a:lstStyle/>
          <a:p>
            <a:r>
              <a:rPr lang="en-US" sz="2000" dirty="0"/>
              <a:t>Once all information is entered, you can edit, delete, or “Save and Validate” the data entered. (same as A-15)</a:t>
            </a:r>
          </a:p>
          <a:p>
            <a:pPr lvl="1"/>
            <a:r>
              <a:rPr lang="en-US" sz="2000" dirty="0"/>
              <a:t>Edit by clicking the radio button then “Edit Selected” or by clicking on the fleet name.</a:t>
            </a:r>
          </a:p>
        </p:txBody>
      </p:sp>
      <p:sp>
        <p:nvSpPr>
          <p:cNvPr id="4" name="Slide Number Placeholder 3">
            <a:extLst>
              <a:ext uri="{FF2B5EF4-FFF2-40B4-BE49-F238E27FC236}">
                <a16:creationId xmlns:a16="http://schemas.microsoft.com/office/drawing/2014/main" id="{C84439C2-2EEE-48FA-94F2-8CA1F61C4CD4}"/>
              </a:ext>
            </a:extLst>
          </p:cNvPr>
          <p:cNvSpPr>
            <a:spLocks noGrp="1"/>
          </p:cNvSpPr>
          <p:nvPr>
            <p:ph type="sldNum" sz="quarter" idx="4"/>
          </p:nvPr>
        </p:nvSpPr>
        <p:spPr/>
        <p:txBody>
          <a:bodyPr/>
          <a:lstStyle/>
          <a:p>
            <a:pPr>
              <a:defRPr/>
            </a:pPr>
            <a:fld id="{EA0BD1BF-689B-4D89-8D75-2FEDE0C0747F}" type="slidenum">
              <a:rPr lang="en-US" smtClean="0"/>
              <a:pPr>
                <a:defRPr/>
              </a:pPr>
              <a:t>92</a:t>
            </a:fld>
            <a:endParaRPr lang="en-US" dirty="0"/>
          </a:p>
        </p:txBody>
      </p:sp>
      <p:pic>
        <p:nvPicPr>
          <p:cNvPr id="6" name="Picture 5">
            <a:extLst>
              <a:ext uri="{FF2B5EF4-FFF2-40B4-BE49-F238E27FC236}">
                <a16:creationId xmlns:a16="http://schemas.microsoft.com/office/drawing/2014/main" id="{E870DEDB-C3CF-49A4-9B63-41D26D72E8C2}"/>
              </a:ext>
            </a:extLst>
          </p:cNvPr>
          <p:cNvPicPr>
            <a:picLocks noChangeAspect="1"/>
          </p:cNvPicPr>
          <p:nvPr/>
        </p:nvPicPr>
        <p:blipFill>
          <a:blip r:embed="rId2"/>
          <a:stretch>
            <a:fillRect/>
          </a:stretch>
        </p:blipFill>
        <p:spPr>
          <a:xfrm>
            <a:off x="826416" y="1577337"/>
            <a:ext cx="7491167" cy="3703325"/>
          </a:xfrm>
          <a:prstGeom prst="rect">
            <a:avLst/>
          </a:prstGeom>
          <a:ln>
            <a:solidFill>
              <a:schemeClr val="tx1"/>
            </a:solidFill>
          </a:ln>
        </p:spPr>
      </p:pic>
    </p:spTree>
    <p:extLst>
      <p:ext uri="{BB962C8B-B14F-4D97-AF65-F5344CB8AC3E}">
        <p14:creationId xmlns:p14="http://schemas.microsoft.com/office/powerpoint/2010/main" val="22750693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RR-20</a:t>
            </a:r>
          </a:p>
        </p:txBody>
      </p:sp>
      <p:sp>
        <p:nvSpPr>
          <p:cNvPr id="7" name="Text Placeholder 6"/>
          <p:cNvSpPr>
            <a:spLocks noGrp="1"/>
          </p:cNvSpPr>
          <p:nvPr>
            <p:ph type="body" idx="1"/>
          </p:nvPr>
        </p:nvSpPr>
        <p:spPr/>
        <p:txBody>
          <a:bodyPr/>
          <a:lstStyle/>
          <a:p>
            <a:r>
              <a:rPr lang="en-US" dirty="0"/>
              <a:t>Rural General Public Transit (RGPT)</a:t>
            </a:r>
          </a:p>
        </p:txBody>
      </p:sp>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93</a:t>
            </a:fld>
            <a:endParaRPr lang="en-US" dirty="0"/>
          </a:p>
        </p:txBody>
      </p:sp>
    </p:spTree>
    <p:extLst>
      <p:ext uri="{BB962C8B-B14F-4D97-AF65-F5344CB8AC3E}">
        <p14:creationId xmlns:p14="http://schemas.microsoft.com/office/powerpoint/2010/main" val="96668505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45" y="5065855"/>
            <a:ext cx="8229600" cy="1287177"/>
          </a:xfrm>
        </p:spPr>
        <p:txBody>
          <a:bodyPr/>
          <a:lstStyle/>
          <a:p>
            <a:pPr marL="0" indent="0">
              <a:buNone/>
            </a:pPr>
            <a:r>
              <a:rPr lang="en-US" sz="2000" dirty="0"/>
              <a:t>Once the RR-20 form is opened, enter the following financial info:</a:t>
            </a:r>
          </a:p>
          <a:p>
            <a:pPr lvl="1"/>
            <a:r>
              <a:rPr lang="en-US" sz="1800" dirty="0"/>
              <a:t>Annual expenses by mode </a:t>
            </a:r>
          </a:p>
          <a:p>
            <a:pPr lvl="2"/>
            <a:r>
              <a:rPr lang="en-US" sz="1600" b="1" dirty="0"/>
              <a:t>(Total Funds Expended need to match show in red circles)</a:t>
            </a:r>
          </a:p>
          <a:p>
            <a:pPr lvl="1"/>
            <a:r>
              <a:rPr lang="en-US" sz="1800" dirty="0"/>
              <a:t>Expended fare revenues by mode</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94</a:t>
            </a:fld>
            <a:endParaRPr lang="en-US" dirty="0"/>
          </a:p>
        </p:txBody>
      </p:sp>
      <p:sp>
        <p:nvSpPr>
          <p:cNvPr id="5" name="Title 4"/>
          <p:cNvSpPr>
            <a:spLocks noGrp="1"/>
          </p:cNvSpPr>
          <p:nvPr>
            <p:ph type="title"/>
          </p:nvPr>
        </p:nvSpPr>
        <p:spPr/>
        <p:txBody>
          <a:bodyPr/>
          <a:lstStyle/>
          <a:p>
            <a:r>
              <a:rPr lang="en-US" dirty="0"/>
              <a:t>Total Funds Expended</a:t>
            </a:r>
          </a:p>
        </p:txBody>
      </p:sp>
      <p:grpSp>
        <p:nvGrpSpPr>
          <p:cNvPr id="16" name="Group 15">
            <a:extLst>
              <a:ext uri="{FF2B5EF4-FFF2-40B4-BE49-F238E27FC236}">
                <a16:creationId xmlns:a16="http://schemas.microsoft.com/office/drawing/2014/main" id="{774FBEA0-CDCF-452F-9F34-0EB9A6648277}"/>
              </a:ext>
            </a:extLst>
          </p:cNvPr>
          <p:cNvGrpSpPr/>
          <p:nvPr/>
        </p:nvGrpSpPr>
        <p:grpSpPr>
          <a:xfrm>
            <a:off x="455645" y="1541852"/>
            <a:ext cx="8229601" cy="3524003"/>
            <a:chOff x="304800" y="1541852"/>
            <a:chExt cx="8507943" cy="3612515"/>
          </a:xfrm>
        </p:grpSpPr>
        <p:pic>
          <p:nvPicPr>
            <p:cNvPr id="13" name="Picture 12">
              <a:extLst>
                <a:ext uri="{FF2B5EF4-FFF2-40B4-BE49-F238E27FC236}">
                  <a16:creationId xmlns:a16="http://schemas.microsoft.com/office/drawing/2014/main" id="{F53D0132-ADAC-4A1E-AEA3-8B252826BA4F}"/>
                </a:ext>
              </a:extLst>
            </p:cNvPr>
            <p:cNvPicPr>
              <a:picLocks noChangeAspect="1"/>
            </p:cNvPicPr>
            <p:nvPr/>
          </p:nvPicPr>
          <p:blipFill rotWithShape="1">
            <a:blip r:embed="rId3"/>
            <a:srcRect l="3332" t="420" r="3623"/>
            <a:stretch/>
          </p:blipFill>
          <p:spPr>
            <a:xfrm>
              <a:off x="304800" y="1541852"/>
              <a:ext cx="8507943" cy="3612515"/>
            </a:xfrm>
            <a:prstGeom prst="rect">
              <a:avLst/>
            </a:prstGeom>
            <a:ln w="9525">
              <a:solidFill>
                <a:schemeClr val="tx1"/>
              </a:solidFill>
            </a:ln>
          </p:spPr>
        </p:pic>
        <p:sp>
          <p:nvSpPr>
            <p:cNvPr id="8" name="Oval 7">
              <a:extLst>
                <a:ext uri="{FF2B5EF4-FFF2-40B4-BE49-F238E27FC236}">
                  <a16:creationId xmlns:a16="http://schemas.microsoft.com/office/drawing/2014/main" id="{36F8A93A-DA21-4FD7-A8D0-ED6487B66491}"/>
                </a:ext>
              </a:extLst>
            </p:cNvPr>
            <p:cNvSpPr/>
            <p:nvPr/>
          </p:nvSpPr>
          <p:spPr>
            <a:xfrm>
              <a:off x="838200" y="1800166"/>
              <a:ext cx="1143000" cy="34145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Oval 10">
              <a:extLst>
                <a:ext uri="{FF2B5EF4-FFF2-40B4-BE49-F238E27FC236}">
                  <a16:creationId xmlns:a16="http://schemas.microsoft.com/office/drawing/2014/main" id="{2F0D90B5-B4F6-4004-952C-B3504B72D67C}"/>
                </a:ext>
              </a:extLst>
            </p:cNvPr>
            <p:cNvSpPr/>
            <p:nvPr/>
          </p:nvSpPr>
          <p:spPr>
            <a:xfrm>
              <a:off x="5029200" y="1800166"/>
              <a:ext cx="1143000" cy="34145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Oval 11">
              <a:extLst>
                <a:ext uri="{FF2B5EF4-FFF2-40B4-BE49-F238E27FC236}">
                  <a16:creationId xmlns:a16="http://schemas.microsoft.com/office/drawing/2014/main" id="{72F49DC5-3FD3-4445-9382-DD847A6CAFC5}"/>
                </a:ext>
              </a:extLst>
            </p:cNvPr>
            <p:cNvSpPr/>
            <p:nvPr/>
          </p:nvSpPr>
          <p:spPr>
            <a:xfrm>
              <a:off x="5257800" y="3054781"/>
              <a:ext cx="757212" cy="34145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4" name="Oval 13">
              <a:extLst>
                <a:ext uri="{FF2B5EF4-FFF2-40B4-BE49-F238E27FC236}">
                  <a16:creationId xmlns:a16="http://schemas.microsoft.com/office/drawing/2014/main" id="{16221913-8086-4D70-AFB9-9A45CBDE6FC6}"/>
                </a:ext>
              </a:extLst>
            </p:cNvPr>
            <p:cNvSpPr/>
            <p:nvPr/>
          </p:nvSpPr>
          <p:spPr>
            <a:xfrm>
              <a:off x="8055531" y="3050909"/>
              <a:ext cx="757212" cy="34145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489283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Information	</a:t>
            </a:r>
          </a:p>
        </p:txBody>
      </p:sp>
      <p:sp>
        <p:nvSpPr>
          <p:cNvPr id="3" name="Content Placeholder 2"/>
          <p:cNvSpPr>
            <a:spLocks noGrp="1"/>
          </p:cNvSpPr>
          <p:nvPr>
            <p:ph idx="1"/>
          </p:nvPr>
        </p:nvSpPr>
        <p:spPr>
          <a:xfrm>
            <a:off x="457200" y="1752600"/>
            <a:ext cx="8229600" cy="4259263"/>
          </a:xfrm>
        </p:spPr>
        <p:txBody>
          <a:bodyPr/>
          <a:lstStyle/>
          <a:p>
            <a:pPr marL="0" indent="0">
              <a:buNone/>
            </a:pPr>
            <a:r>
              <a:rPr lang="en-US" sz="2400" dirty="0"/>
              <a:t>Report revenues expended, </a:t>
            </a:r>
            <a:r>
              <a:rPr lang="en-US" sz="2400" b="1" dirty="0"/>
              <a:t>NOT</a:t>
            </a:r>
            <a:r>
              <a:rPr lang="en-US" sz="2400" dirty="0"/>
              <a:t> earned</a:t>
            </a:r>
          </a:p>
          <a:p>
            <a:pPr lvl="1">
              <a:buFont typeface="Wingdings" panose="05000000000000000000" pitchFamily="2" charset="2"/>
              <a:buChar char="Ø"/>
            </a:pPr>
            <a:r>
              <a:rPr lang="en-US" sz="2200" dirty="0"/>
              <a:t>The grant award amount can be larger than the amount actually expended</a:t>
            </a:r>
            <a:endParaRPr lang="en-US" sz="2200" u="sng" dirty="0"/>
          </a:p>
          <a:p>
            <a:pPr marL="0" indent="0">
              <a:buNone/>
            </a:pPr>
            <a:r>
              <a:rPr lang="en-US" sz="2400" dirty="0"/>
              <a:t>Reporters must</a:t>
            </a:r>
          </a:p>
          <a:p>
            <a:pPr lvl="1"/>
            <a:r>
              <a:rPr lang="en-US" sz="2200" dirty="0"/>
              <a:t>Report the original source of funds</a:t>
            </a:r>
          </a:p>
          <a:p>
            <a:pPr lvl="1"/>
            <a:r>
              <a:rPr lang="en-US" sz="2200" dirty="0"/>
              <a:t>Report the total amount used for reimbursement NOT the total grant or award.</a:t>
            </a:r>
          </a:p>
          <a:p>
            <a:pPr lvl="2"/>
            <a:r>
              <a:rPr lang="en-US" sz="2000" dirty="0"/>
              <a:t>Example: An agency receives a $750,000 grant and expends $300,000 during the fiscal year.</a:t>
            </a:r>
          </a:p>
          <a:p>
            <a:pPr lvl="2"/>
            <a:r>
              <a:rPr lang="en-US" sz="2000" dirty="0"/>
              <a:t>Solution: The agency report would an expenditure of $300,000 to NTD</a:t>
            </a:r>
          </a:p>
          <a:p>
            <a:pPr lvl="1"/>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95</a:t>
            </a:fld>
            <a:endParaRPr lang="en-US" dirty="0"/>
          </a:p>
        </p:txBody>
      </p:sp>
    </p:spTree>
    <p:extLst>
      <p:ext uri="{BB962C8B-B14F-4D97-AF65-F5344CB8AC3E}">
        <p14:creationId xmlns:p14="http://schemas.microsoft.com/office/powerpoint/2010/main" val="37899667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Fare Revenues</a:t>
            </a:r>
          </a:p>
        </p:txBody>
      </p:sp>
      <p:sp>
        <p:nvSpPr>
          <p:cNvPr id="5" name="Content Placeholder 4"/>
          <p:cNvSpPr>
            <a:spLocks noGrp="1"/>
          </p:cNvSpPr>
          <p:nvPr>
            <p:ph idx="1"/>
          </p:nvPr>
        </p:nvSpPr>
        <p:spPr/>
        <p:txBody>
          <a:bodyPr/>
          <a:lstStyle/>
          <a:p>
            <a:r>
              <a:rPr lang="en-US" sz="2400" dirty="0"/>
              <a:t>Fare revenues represent all </a:t>
            </a:r>
            <a:r>
              <a:rPr lang="en-US" sz="2400" u="sng" dirty="0"/>
              <a:t>income received and expended directly from passengers.</a:t>
            </a:r>
            <a:r>
              <a:rPr lang="en-US" sz="2400" dirty="0"/>
              <a:t> This includes:</a:t>
            </a:r>
          </a:p>
          <a:p>
            <a:pPr lvl="2"/>
            <a:r>
              <a:rPr lang="en-US" dirty="0"/>
              <a:t>Any donations received on board as payment for a ride, either suggested or unsolicited, should be recorded as fare revenues.</a:t>
            </a:r>
          </a:p>
          <a:p>
            <a:r>
              <a:rPr lang="en-US" sz="2400" dirty="0"/>
              <a:t>As mentioned previously, fare revenues were broken into Passenger-Paid Fares and Organization-Paid Fares starting RY2018. </a:t>
            </a:r>
          </a:p>
          <a:p>
            <a:pPr marL="0" indent="0">
              <a:buNone/>
            </a:pPr>
            <a:endParaRPr lang="en-US" dirty="0"/>
          </a:p>
        </p:txBody>
      </p:sp>
      <p:sp>
        <p:nvSpPr>
          <p:cNvPr id="2" name="Slide Number Placeholder 1"/>
          <p:cNvSpPr>
            <a:spLocks noGrp="1"/>
          </p:cNvSpPr>
          <p:nvPr>
            <p:ph type="sldNum" sz="quarter" idx="4"/>
          </p:nvPr>
        </p:nvSpPr>
        <p:spPr/>
        <p:txBody>
          <a:bodyPr/>
          <a:lstStyle/>
          <a:p>
            <a:pPr>
              <a:defRPr/>
            </a:pPr>
            <a:fld id="{EA0BD1BF-689B-4D89-8D75-2FEDE0C0747F}" type="slidenum">
              <a:rPr lang="en-US" smtClean="0"/>
              <a:pPr>
                <a:defRPr/>
              </a:pPr>
              <a:t>96</a:t>
            </a:fld>
            <a:endParaRPr lang="en-US" dirty="0"/>
          </a:p>
        </p:txBody>
      </p:sp>
    </p:spTree>
    <p:extLst>
      <p:ext uri="{BB962C8B-B14F-4D97-AF65-F5344CB8AC3E}">
        <p14:creationId xmlns:p14="http://schemas.microsoft.com/office/powerpoint/2010/main" val="6462322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315FF-3657-4F4E-AAB8-1E824C1815D2}"/>
              </a:ext>
            </a:extLst>
          </p:cNvPr>
          <p:cNvSpPr>
            <a:spLocks noGrp="1"/>
          </p:cNvSpPr>
          <p:nvPr>
            <p:ph type="title"/>
          </p:nvPr>
        </p:nvSpPr>
        <p:spPr/>
        <p:txBody>
          <a:bodyPr/>
          <a:lstStyle/>
          <a:p>
            <a:r>
              <a:rPr lang="en-US" dirty="0"/>
              <a:t>Allocating Fare Revenues</a:t>
            </a:r>
          </a:p>
        </p:txBody>
      </p:sp>
      <p:sp>
        <p:nvSpPr>
          <p:cNvPr id="3" name="Slide Number Placeholder 2">
            <a:extLst>
              <a:ext uri="{FF2B5EF4-FFF2-40B4-BE49-F238E27FC236}">
                <a16:creationId xmlns:a16="http://schemas.microsoft.com/office/drawing/2014/main" id="{986B9916-584B-4F44-A510-E97CF3FCD907}"/>
              </a:ext>
            </a:extLst>
          </p:cNvPr>
          <p:cNvSpPr>
            <a:spLocks noGrp="1"/>
          </p:cNvSpPr>
          <p:nvPr>
            <p:ph type="sldNum" sz="quarter" idx="4"/>
          </p:nvPr>
        </p:nvSpPr>
        <p:spPr/>
        <p:txBody>
          <a:bodyPr/>
          <a:lstStyle/>
          <a:p>
            <a:pPr>
              <a:defRPr/>
            </a:pPr>
            <a:fld id="{EA0BD1BF-689B-4D89-8D75-2FEDE0C0747F}" type="slidenum">
              <a:rPr lang="en-US" smtClean="0"/>
              <a:pPr>
                <a:defRPr/>
              </a:pPr>
              <a:t>97</a:t>
            </a:fld>
            <a:endParaRPr lang="en-US" dirty="0"/>
          </a:p>
        </p:txBody>
      </p:sp>
      <p:sp>
        <p:nvSpPr>
          <p:cNvPr id="4" name="Rectangle 3">
            <a:extLst>
              <a:ext uri="{FF2B5EF4-FFF2-40B4-BE49-F238E27FC236}">
                <a16:creationId xmlns:a16="http://schemas.microsoft.com/office/drawing/2014/main" id="{F49A0FD2-7513-4A14-97CF-00A60C6E1092}"/>
              </a:ext>
            </a:extLst>
          </p:cNvPr>
          <p:cNvSpPr/>
          <p:nvPr/>
        </p:nvSpPr>
        <p:spPr>
          <a:xfrm>
            <a:off x="274583" y="1664014"/>
            <a:ext cx="8213834" cy="4469557"/>
          </a:xfrm>
          <a:prstGeom prst="rect">
            <a:avLst/>
          </a:prstGeom>
        </p:spPr>
        <p:txBody>
          <a:bodyPr wrap="square">
            <a:spAutoFit/>
          </a:bodyPr>
          <a:lstStyle/>
          <a:p>
            <a:pPr marL="285750" indent="-285750">
              <a:lnSpc>
                <a:spcPct val="107000"/>
              </a:lnSpc>
              <a:buFont typeface="Arial" panose="020B0604020202020204" pitchFamily="34" charset="0"/>
              <a:buChar char="•"/>
            </a:pPr>
            <a:r>
              <a:rPr lang="en-US" sz="2400" dirty="0"/>
              <a:t>Agencies with more than one mode are required to capture and report fares expended from each mode separately and not allocate based on a data point</a:t>
            </a:r>
          </a:p>
          <a:p>
            <a:pPr marL="285750" indent="-285750">
              <a:lnSpc>
                <a:spcPct val="107000"/>
              </a:lnSpc>
              <a:buFont typeface="Arial" panose="020B0604020202020204" pitchFamily="34" charset="0"/>
              <a:buChar char="•"/>
            </a:pPr>
            <a:r>
              <a:rPr lang="en-US" sz="2400" dirty="0"/>
              <a:t>Exceptions to this requirement happen when:</a:t>
            </a:r>
          </a:p>
          <a:p>
            <a:pPr marL="742950" lvl="1" indent="-285750">
              <a:lnSpc>
                <a:spcPct val="107000"/>
              </a:lnSpc>
              <a:buFont typeface="Arial" panose="020B0604020202020204" pitchFamily="34" charset="0"/>
              <a:buChar char="•"/>
            </a:pPr>
            <a:r>
              <a:rPr lang="en-US" sz="2000" dirty="0"/>
              <a:t>There is a fixed fare for the initial segment of a multi-mode trip and the transfer charge is not equal to the fare charged for a single ride trip on the next mode;</a:t>
            </a:r>
          </a:p>
          <a:p>
            <a:pPr marL="742950" lvl="1" indent="-285750">
              <a:lnSpc>
                <a:spcPct val="107000"/>
              </a:lnSpc>
              <a:buFont typeface="Arial" panose="020B0604020202020204" pitchFamily="34" charset="0"/>
              <a:buChar char="•"/>
            </a:pPr>
            <a:r>
              <a:rPr lang="en-US" sz="2000" dirty="0"/>
              <a:t>A large portion of passengers use prepaid fare media that is accepted on all modes.</a:t>
            </a:r>
          </a:p>
          <a:p>
            <a:pPr marL="285750" indent="-285750">
              <a:lnSpc>
                <a:spcPct val="107000"/>
              </a:lnSpc>
              <a:buFont typeface="Arial" panose="020B0604020202020204" pitchFamily="34" charset="0"/>
              <a:buChar char="•"/>
            </a:pPr>
            <a:r>
              <a:rPr lang="en-US" sz="2400" dirty="0"/>
              <a:t>If your agency is an exception to the rule, please make sure to explain your methodology during the validation process</a:t>
            </a:r>
          </a:p>
        </p:txBody>
      </p:sp>
    </p:spTree>
    <p:extLst>
      <p:ext uri="{BB962C8B-B14F-4D97-AF65-F5344CB8AC3E}">
        <p14:creationId xmlns:p14="http://schemas.microsoft.com/office/powerpoint/2010/main" val="16775284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Directly Generated Funds</a:t>
            </a:r>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98</a:t>
            </a:fld>
            <a:endParaRPr lang="en-US" dirty="0"/>
          </a:p>
        </p:txBody>
      </p:sp>
      <p:sp>
        <p:nvSpPr>
          <p:cNvPr id="6" name="TextBox 5"/>
          <p:cNvSpPr txBox="1"/>
          <p:nvPr/>
        </p:nvSpPr>
        <p:spPr>
          <a:xfrm>
            <a:off x="236483" y="3823652"/>
            <a:ext cx="8213834" cy="3170099"/>
          </a:xfrm>
          <a:prstGeom prst="rect">
            <a:avLst/>
          </a:prstGeom>
          <a:noFill/>
        </p:spPr>
        <p:txBody>
          <a:bodyPr wrap="square" rtlCol="0">
            <a:spAutoFit/>
          </a:bodyPr>
          <a:lstStyle/>
          <a:p>
            <a:pPr marL="285750" indent="-285750">
              <a:buFont typeface="Arial" panose="020B0604020202020204" pitchFamily="34" charset="0"/>
              <a:buChar char="•"/>
            </a:pPr>
            <a:r>
              <a:rPr lang="en-US" sz="2400" dirty="0"/>
              <a:t>Other Directly Generated Fund examples:</a:t>
            </a:r>
          </a:p>
          <a:p>
            <a:pPr marL="742950" lvl="1" indent="-285750">
              <a:buFont typeface="Arial" panose="020B0604020202020204" pitchFamily="34" charset="0"/>
              <a:buChar char="•"/>
            </a:pPr>
            <a:r>
              <a:rPr lang="en-US" sz="2000" dirty="0"/>
              <a:t>Advertising Revenues</a:t>
            </a:r>
          </a:p>
          <a:p>
            <a:pPr marL="742950" lvl="1" indent="-285750">
              <a:buFont typeface="Arial" panose="020B0604020202020204" pitchFamily="34" charset="0"/>
              <a:buChar char="•"/>
            </a:pPr>
            <a:r>
              <a:rPr lang="en-US" sz="2000" dirty="0"/>
              <a:t>Concession Revenues</a:t>
            </a:r>
          </a:p>
          <a:p>
            <a:pPr marL="742950" lvl="1" indent="-285750">
              <a:buFont typeface="Arial" panose="020B0604020202020204" pitchFamily="34" charset="0"/>
              <a:buChar char="•"/>
            </a:pPr>
            <a:r>
              <a:rPr lang="en-US" sz="2000" dirty="0"/>
              <a:t>Fundraisers</a:t>
            </a:r>
          </a:p>
          <a:p>
            <a:pPr marL="742950" lvl="1" indent="-285750">
              <a:buFont typeface="Arial" panose="020B0604020202020204" pitchFamily="34" charset="0"/>
              <a:buChar char="•"/>
            </a:pPr>
            <a:r>
              <a:rPr lang="en-US" sz="2000" dirty="0"/>
              <a:t>Park and Ride Revenues</a:t>
            </a:r>
          </a:p>
          <a:p>
            <a:pPr marL="742950" lvl="1" indent="-285750">
              <a:buFont typeface="Arial" panose="020B0604020202020204" pitchFamily="34" charset="0"/>
              <a:buChar char="•"/>
            </a:pPr>
            <a:r>
              <a:rPr lang="en-US" sz="2000" dirty="0"/>
              <a:t>Interest on Investments</a:t>
            </a:r>
          </a:p>
          <a:p>
            <a:pPr marL="742950" lvl="1" indent="-285750">
              <a:buFont typeface="Arial" panose="020B0604020202020204" pitchFamily="34" charset="0"/>
              <a:buChar char="•"/>
            </a:pPr>
            <a:r>
              <a:rPr lang="en-US" sz="2000" dirty="0"/>
              <a:t>Non-full cost contracts </a:t>
            </a:r>
          </a:p>
          <a:p>
            <a:pPr marL="742950" lvl="1" indent="-285750">
              <a:buFont typeface="Arial" panose="020B0604020202020204" pitchFamily="34" charset="0"/>
              <a:buChar char="•"/>
            </a:pPr>
            <a:r>
              <a:rPr lang="en-US" sz="2000" i="1" dirty="0"/>
              <a:t>Donations and Insurance Recoveries – New for RY18</a:t>
            </a:r>
            <a:endParaRPr lang="en-US" i="1" dirty="0"/>
          </a:p>
          <a:p>
            <a:pPr marL="285750" indent="-285750">
              <a:buFont typeface="Arial" panose="020B0604020202020204" pitchFamily="34" charset="0"/>
              <a:buChar char="•"/>
            </a:pPr>
            <a:endParaRPr lang="en-US" dirty="0"/>
          </a:p>
          <a:p>
            <a:endParaRPr lang="en-US" dirty="0"/>
          </a:p>
        </p:txBody>
      </p:sp>
      <p:pic>
        <p:nvPicPr>
          <p:cNvPr id="10" name="Picture 9">
            <a:extLst>
              <a:ext uri="{FF2B5EF4-FFF2-40B4-BE49-F238E27FC236}">
                <a16:creationId xmlns:a16="http://schemas.microsoft.com/office/drawing/2014/main" id="{A537A856-710E-43C2-9D54-FC0C33CCE13E}"/>
              </a:ext>
            </a:extLst>
          </p:cNvPr>
          <p:cNvPicPr>
            <a:picLocks noChangeAspect="1"/>
          </p:cNvPicPr>
          <p:nvPr/>
        </p:nvPicPr>
        <p:blipFill rotWithShape="1">
          <a:blip r:embed="rId3"/>
          <a:srcRect l="2542" r="9854"/>
          <a:stretch/>
        </p:blipFill>
        <p:spPr>
          <a:xfrm>
            <a:off x="204536" y="1667274"/>
            <a:ext cx="8734927" cy="2109306"/>
          </a:xfrm>
          <a:prstGeom prst="rect">
            <a:avLst/>
          </a:prstGeom>
          <a:ln w="9525">
            <a:solidFill>
              <a:schemeClr val="tx1"/>
            </a:solidFill>
          </a:ln>
        </p:spPr>
      </p:pic>
    </p:spTree>
    <p:extLst>
      <p:ext uri="{BB962C8B-B14F-4D97-AF65-F5344CB8AC3E}">
        <p14:creationId xmlns:p14="http://schemas.microsoft.com/office/powerpoint/2010/main" val="42065223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703" y="4343400"/>
            <a:ext cx="8676594" cy="1496200"/>
          </a:xfrm>
        </p:spPr>
        <p:txBody>
          <a:bodyPr/>
          <a:lstStyle/>
          <a:p>
            <a:pPr marL="285750" indent="-285750">
              <a:buFont typeface="Arial" panose="020B0604020202020204" pitchFamily="34" charset="0"/>
              <a:buChar char="•"/>
            </a:pPr>
            <a:r>
              <a:rPr lang="en-US" sz="2200" dirty="0"/>
              <a:t>Required to describe Other Non Federal Funds.</a:t>
            </a:r>
          </a:p>
          <a:p>
            <a:pPr marL="742950" lvl="1" indent="-285750">
              <a:buFont typeface="Arial" panose="020B0604020202020204" pitchFamily="34" charset="0"/>
              <a:buChar char="•"/>
            </a:pPr>
            <a:r>
              <a:rPr lang="en-US" sz="2200" dirty="0"/>
              <a:t>These include any Non-Federal grants that are not covered by the above funding types. These are typically not dedicated to transit or from the annual budget. (Sale of asset)</a:t>
            </a:r>
          </a:p>
          <a:p>
            <a:endParaRPr lang="en-US" sz="2200" dirty="0"/>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EA0BD1BF-689B-4D89-8D75-2FEDE0C0747F}" type="slidenum">
              <a:rPr lang="en-US" smtClean="0"/>
              <a:pPr>
                <a:defRPr/>
              </a:pPr>
              <a:t>99</a:t>
            </a:fld>
            <a:endParaRPr lang="en-US" dirty="0"/>
          </a:p>
        </p:txBody>
      </p:sp>
      <p:sp>
        <p:nvSpPr>
          <p:cNvPr id="5" name="Title 4"/>
          <p:cNvSpPr>
            <a:spLocks noGrp="1"/>
          </p:cNvSpPr>
          <p:nvPr>
            <p:ph type="title"/>
          </p:nvPr>
        </p:nvSpPr>
        <p:spPr/>
        <p:txBody>
          <a:bodyPr/>
          <a:lstStyle/>
          <a:p>
            <a:r>
              <a:rPr lang="en-US" dirty="0"/>
              <a:t>Non-Federal Funds</a:t>
            </a:r>
          </a:p>
        </p:txBody>
      </p:sp>
      <p:pic>
        <p:nvPicPr>
          <p:cNvPr id="6" name="Picture 5">
            <a:extLst>
              <a:ext uri="{FF2B5EF4-FFF2-40B4-BE49-F238E27FC236}">
                <a16:creationId xmlns:a16="http://schemas.microsoft.com/office/drawing/2014/main" id="{645B5775-4AB4-4D25-9CF2-C5B07435BF5D}"/>
              </a:ext>
            </a:extLst>
          </p:cNvPr>
          <p:cNvPicPr>
            <a:picLocks noChangeAspect="1"/>
          </p:cNvPicPr>
          <p:nvPr/>
        </p:nvPicPr>
        <p:blipFill rotWithShape="1">
          <a:blip r:embed="rId3"/>
          <a:srcRect l="3144" t="3258" r="1005" b="7218"/>
          <a:stretch/>
        </p:blipFill>
        <p:spPr>
          <a:xfrm>
            <a:off x="370070" y="1880666"/>
            <a:ext cx="8316730" cy="2314005"/>
          </a:xfrm>
          <a:prstGeom prst="rect">
            <a:avLst/>
          </a:prstGeom>
          <a:ln w="9525">
            <a:solidFill>
              <a:schemeClr val="tx1"/>
            </a:solidFill>
          </a:ln>
        </p:spPr>
      </p:pic>
    </p:spTree>
    <p:extLst>
      <p:ext uri="{BB962C8B-B14F-4D97-AF65-F5344CB8AC3E}">
        <p14:creationId xmlns:p14="http://schemas.microsoft.com/office/powerpoint/2010/main" val="1939972412"/>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 Bulleted Slide">
  <a:themeElements>
    <a:clrScheme name="Standard Bulleted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Bulleted Slid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Bulleted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Bulleted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Bulleted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Bulleted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Bulleted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Bulleted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Bulleted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Bulleted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Bulleted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Bulleted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Bulleted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Bulleted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st Line No Bullet">
  <a:themeElements>
    <a:clrScheme name="1st Line No Bull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st Line No Bullet">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st Line No Bull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st Line No Bull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st Line No Bull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st Line No Bull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st Line No Bull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st Line No Bull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st Line No Bull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st Line No Bull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st Line No Bull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st Line No Bull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st Line No Bull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st Line No Bull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ouble Column">
  <a:themeElements>
    <a:clrScheme name="Double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ouble Colum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ouble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uble Colum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uble Colum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uble Colum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uble Colum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uble Colum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uble Colum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uble Colum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uble Colum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uble Colum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uble Colum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uble Colum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arge Graphics">
  <a:themeElements>
    <a:clrScheme name="Large Graph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ge Graphics">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ge Graph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ge Graph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ge Graph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ge Graph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ge Graph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ge Graph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ge Graph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ge Graph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ge Graph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ge Graph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ge Graph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ge Graph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Very Large Graphics'">
  <a:themeElements>
    <a:clrScheme name="Very Large Graph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ery Large Graphics'">
      <a:majorFont>
        <a:latin typeface="Tahom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ery Large Graph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ery Large Graph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ery Large Graph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ery Large Graph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ery Large Graph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ery Large Graph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ery Large Graph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ery Large Graph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ery Large Graph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ery Large Graph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ery Large Graph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ery Large Graph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Mod Transition-Learning Activ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Theme1</Template>
  <TotalTime>68104</TotalTime>
  <Words>7717</Words>
  <Application>Microsoft Office PowerPoint</Application>
  <PresentationFormat>On-screen Show (4:3)</PresentationFormat>
  <Paragraphs>1067</Paragraphs>
  <Slides>133</Slides>
  <Notes>89</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133</vt:i4>
      </vt:variant>
    </vt:vector>
  </HeadingPairs>
  <TitlesOfParts>
    <vt:vector size="149" baseType="lpstr">
      <vt:lpstr>ＭＳ Ｐゴシック</vt:lpstr>
      <vt:lpstr>Arial</vt:lpstr>
      <vt:lpstr>Arial Rounded MT Bold</vt:lpstr>
      <vt:lpstr>Calibri</vt:lpstr>
      <vt:lpstr>Tahoma</vt:lpstr>
      <vt:lpstr>Times New Roman</vt:lpstr>
      <vt:lpstr>Verdana</vt:lpstr>
      <vt:lpstr>Wingdings</vt:lpstr>
      <vt:lpstr>Theme1</vt:lpstr>
      <vt:lpstr>Standard Bulleted Slide</vt:lpstr>
      <vt:lpstr>1st Line No Bullet</vt:lpstr>
      <vt:lpstr>Double Column</vt:lpstr>
      <vt:lpstr>Large Graphics</vt:lpstr>
      <vt:lpstr>Very Large Graphics'</vt:lpstr>
      <vt:lpstr>Mod Transition-Learning Activity</vt:lpstr>
      <vt:lpstr>1_Office Theme</vt:lpstr>
      <vt:lpstr>National Transit Database </vt:lpstr>
      <vt:lpstr>Contact Information</vt:lpstr>
      <vt:lpstr>Presenters </vt:lpstr>
      <vt:lpstr>Agenda</vt:lpstr>
      <vt:lpstr>NTD Overview</vt:lpstr>
      <vt:lpstr>What is the National Transit Database?</vt:lpstr>
      <vt:lpstr>Who Reports?</vt:lpstr>
      <vt:lpstr>Why Do I Report?</vt:lpstr>
      <vt:lpstr>Uses of NTD Data</vt:lpstr>
      <vt:lpstr>RY 2018 Reporting Deadlines</vt:lpstr>
      <vt:lpstr>2018 Changes and clarifications</vt:lpstr>
      <vt:lpstr>USOA Updates</vt:lpstr>
      <vt:lpstr>Changes to Rural General Public RR-20</vt:lpstr>
      <vt:lpstr>RR-20 Rural Reporter</vt:lpstr>
      <vt:lpstr>Donations and Total Recoveries</vt:lpstr>
      <vt:lpstr>Contract Revenues</vt:lpstr>
      <vt:lpstr>Transit Asset Management (TAM)</vt:lpstr>
      <vt:lpstr>TAM Phase-In Schedule</vt:lpstr>
      <vt:lpstr>Review: Modal Definitions</vt:lpstr>
      <vt:lpstr>Review: Accounting Requirements</vt:lpstr>
      <vt:lpstr>Review: Operating Expenses</vt:lpstr>
      <vt:lpstr>Review: Direct vs. Shared Expenses</vt:lpstr>
      <vt:lpstr>Review: Capital Expenses</vt:lpstr>
      <vt:lpstr>Review: Capital Assistance Spent on Operations</vt:lpstr>
      <vt:lpstr>NTD Key Reference Documents</vt:lpstr>
      <vt:lpstr>**NEW Reference Documents**</vt:lpstr>
      <vt:lpstr>NTD Asset Inventory Reporting </vt:lpstr>
      <vt:lpstr>Who does this apply to?</vt:lpstr>
      <vt:lpstr>States and TAM Plans</vt:lpstr>
      <vt:lpstr>Review: Tier Thresholds</vt:lpstr>
      <vt:lpstr>Participants in a State TAM Plan </vt:lpstr>
      <vt:lpstr>interface review and user management</vt:lpstr>
      <vt:lpstr>NTD Home Page: www.transit.dot.gov/ntd</vt:lpstr>
      <vt:lpstr>Interface Review - News</vt:lpstr>
      <vt:lpstr>Tasks</vt:lpstr>
      <vt:lpstr>Records</vt:lpstr>
      <vt:lpstr>Reporter Profiles</vt:lpstr>
      <vt:lpstr>Reporter Profile – E-File and Form Library</vt:lpstr>
      <vt:lpstr>Reporter Profiles</vt:lpstr>
      <vt:lpstr>User Manager</vt:lpstr>
      <vt:lpstr>Permissions by Role</vt:lpstr>
      <vt:lpstr>Resetting Passwords</vt:lpstr>
      <vt:lpstr>Unlocking User Account</vt:lpstr>
      <vt:lpstr>Creating Security Questions</vt:lpstr>
      <vt:lpstr>Self-Reporting Subrecipients</vt:lpstr>
      <vt:lpstr>Standard Procedures: Self-Reporting</vt:lpstr>
      <vt:lpstr>Report Year kickoff</vt:lpstr>
      <vt:lpstr>Report Year Kickoff – State DOTs</vt:lpstr>
      <vt:lpstr>Verify DOT Information</vt:lpstr>
      <vt:lpstr>Identifying Subrecipients</vt:lpstr>
      <vt:lpstr>Assign Subrecipient Type</vt:lpstr>
      <vt:lpstr>Assign Participation</vt:lpstr>
      <vt:lpstr>Assign Self-Reporting Privileges</vt:lpstr>
      <vt:lpstr>Complete Report Year Kickoff</vt:lpstr>
      <vt:lpstr>Completing the 2018 Annual Report</vt:lpstr>
      <vt:lpstr>Updating Report Packages</vt:lpstr>
      <vt:lpstr>Package Selection</vt:lpstr>
      <vt:lpstr>Report Year Kickoff Steps</vt:lpstr>
      <vt:lpstr>Select Annual Forms</vt:lpstr>
      <vt:lpstr>View Form</vt:lpstr>
      <vt:lpstr>Subrecipient types and forms</vt:lpstr>
      <vt:lpstr>Rural General Public Transit (RGPT)</vt:lpstr>
      <vt:lpstr>Reduced Asset Subrecipient</vt:lpstr>
      <vt:lpstr>Urban/Tribal Subrecipients</vt:lpstr>
      <vt:lpstr>Intercity Bus Subrecipients</vt:lpstr>
      <vt:lpstr>B-10</vt:lpstr>
      <vt:lpstr>General Information</vt:lpstr>
      <vt:lpstr>A-10 </vt:lpstr>
      <vt:lpstr>Enter Data and Click Save</vt:lpstr>
      <vt:lpstr>Example: Allocation of Assets</vt:lpstr>
      <vt:lpstr>A-15</vt:lpstr>
      <vt:lpstr>Facilities Inventory - What to Report</vt:lpstr>
      <vt:lpstr>Asset Management Facilities Inventory</vt:lpstr>
      <vt:lpstr>A:15 – Add a New Facility</vt:lpstr>
      <vt:lpstr>A-15 – Update Facility Information</vt:lpstr>
      <vt:lpstr>A-15 - Update Condition Assessment</vt:lpstr>
      <vt:lpstr>A-15 – Update Address</vt:lpstr>
      <vt:lpstr>A-15 Summary and Saving</vt:lpstr>
      <vt:lpstr>A-30</vt:lpstr>
      <vt:lpstr>A-30: Revenue Vehicle Inventory</vt:lpstr>
      <vt:lpstr>A-30 Fields Introduced in RY2017</vt:lpstr>
      <vt:lpstr>A-30 Fields Introduced in RY2017</vt:lpstr>
      <vt:lpstr>New RVI</vt:lpstr>
      <vt:lpstr>Review: Manufacture Year</vt:lpstr>
      <vt:lpstr>Review: Active vs Inactive Vehicles</vt:lpstr>
      <vt:lpstr>Review: Retire vs Deleting Fleet </vt:lpstr>
      <vt:lpstr>Common Validation Issues</vt:lpstr>
      <vt:lpstr>A-35</vt:lpstr>
      <vt:lpstr>A-35 Service Vehicle Inventory</vt:lpstr>
      <vt:lpstr>A-35 – Update Service Fleet Information</vt:lpstr>
      <vt:lpstr>A-35 – Update Financials</vt:lpstr>
      <vt:lpstr>A-35 Summary and Saving</vt:lpstr>
      <vt:lpstr>RR-20</vt:lpstr>
      <vt:lpstr>Total Funds Expended</vt:lpstr>
      <vt:lpstr>Financial Information </vt:lpstr>
      <vt:lpstr>Fare Revenues</vt:lpstr>
      <vt:lpstr>Allocating Fare Revenues</vt:lpstr>
      <vt:lpstr>Other Directly Generated Funds</vt:lpstr>
      <vt:lpstr>Non-Federal Funds</vt:lpstr>
      <vt:lpstr>Local and State Funds</vt:lpstr>
      <vt:lpstr>Federal Funds</vt:lpstr>
      <vt:lpstr>Federal Funding Section - Other Funds</vt:lpstr>
      <vt:lpstr>Resource, Service and Safety</vt:lpstr>
      <vt:lpstr>Revenue Service</vt:lpstr>
      <vt:lpstr>Deadhead</vt:lpstr>
      <vt:lpstr>Unlinked Passenger Trips </vt:lpstr>
      <vt:lpstr>Sponsored Trips</vt:lpstr>
      <vt:lpstr>VOMS</vt:lpstr>
      <vt:lpstr>Revenue Service Example</vt:lpstr>
      <vt:lpstr>Safety Data</vt:lpstr>
      <vt:lpstr>Reporting issues</vt:lpstr>
      <vt:lpstr>Common Clarifications</vt:lpstr>
      <vt:lpstr>Common Clarifications</vt:lpstr>
      <vt:lpstr>Key Performance Ratios</vt:lpstr>
      <vt:lpstr>Intercity Bus</vt:lpstr>
      <vt:lpstr>Urban/Tribal Subrecipient</vt:lpstr>
      <vt:lpstr>RU-30</vt:lpstr>
      <vt:lpstr>Statewide Characteristics</vt:lpstr>
      <vt:lpstr>A-90</vt:lpstr>
      <vt:lpstr>What is the A-90?</vt:lpstr>
      <vt:lpstr>A-90 Sections: Rolling Stock </vt:lpstr>
      <vt:lpstr>A-90 Sections: Equipment</vt:lpstr>
      <vt:lpstr>A-90 Sections: Facilities</vt:lpstr>
      <vt:lpstr>Report Submission</vt:lpstr>
      <vt:lpstr>How to Submit</vt:lpstr>
      <vt:lpstr>Unable to Submit Report</vt:lpstr>
      <vt:lpstr>Confirm Package Submission</vt:lpstr>
      <vt:lpstr>Closeout process</vt:lpstr>
      <vt:lpstr>Validation Process</vt:lpstr>
      <vt:lpstr>Validation Process</vt:lpstr>
      <vt:lpstr>Reporting Issues</vt:lpstr>
      <vt:lpstr>Resolving Issues</vt:lpstr>
      <vt:lpstr>Questions and Comments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Rural DOT Webinar</dc:title>
  <dc:creator>D O T - Federal Transit Administration</dc:creator>
  <cp:lastModifiedBy>Eldredge, Joseph CTR (FTA)</cp:lastModifiedBy>
  <cp:revision>867</cp:revision>
  <dcterms:created xsi:type="dcterms:W3CDTF">2013-11-04T16:13:54Z</dcterms:created>
  <dcterms:modified xsi:type="dcterms:W3CDTF">2019-09-05T13:41:58Z</dcterms:modified>
</cp:coreProperties>
</file>